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4"/>
    <p:sldMasterId id="2147483660" r:id="rId5"/>
    <p:sldMasterId id="2147483668" r:id="rId6"/>
    <p:sldMasterId id="2147483699" r:id="rId7"/>
    <p:sldMasterId id="2147483648" r:id="rId8"/>
    <p:sldMasterId id="2147483694" r:id="rId9"/>
  </p:sldMasterIdLst>
  <p:notesMasterIdLst>
    <p:notesMasterId r:id="rId23"/>
  </p:notesMasterIdLst>
  <p:handoutMasterIdLst>
    <p:handoutMasterId r:id="rId24"/>
  </p:handoutMasterIdLst>
  <p:sldIdLst>
    <p:sldId id="256" r:id="rId10"/>
    <p:sldId id="386" r:id="rId11"/>
    <p:sldId id="491" r:id="rId12"/>
    <p:sldId id="372" r:id="rId13"/>
    <p:sldId id="480" r:id="rId14"/>
    <p:sldId id="481" r:id="rId15"/>
    <p:sldId id="424" r:id="rId16"/>
    <p:sldId id="483" r:id="rId17"/>
    <p:sldId id="489" r:id="rId18"/>
    <p:sldId id="490" r:id="rId19"/>
    <p:sldId id="458" r:id="rId20"/>
    <p:sldId id="423" r:id="rId21"/>
    <p:sldId id="457" r:id="rId22"/>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anne Wray" initials="KW" lastIdx="1" clrIdx="0">
    <p:extLst>
      <p:ext uri="{19B8F6BF-5375-455C-9EA6-DF929625EA0E}">
        <p15:presenceInfo xmlns:p15="http://schemas.microsoft.com/office/powerpoint/2012/main" userId="Kellyanne Wray" providerId="None"/>
      </p:ext>
    </p:extLst>
  </p:cmAuthor>
  <p:cmAuthor id="2" name="Lucy Thomas" initials="LT" lastIdx="60" clrIdx="1">
    <p:extLst>
      <p:ext uri="{19B8F6BF-5375-455C-9EA6-DF929625EA0E}">
        <p15:presenceInfo xmlns:p15="http://schemas.microsoft.com/office/powerpoint/2012/main" userId="Lucy Thomas" providerId="None"/>
      </p:ext>
    </p:extLst>
  </p:cmAuthor>
  <p:cmAuthor id="3" name="Phil Rossiter" initials="PR" lastIdx="36" clrIdx="2">
    <p:extLst>
      <p:ext uri="{19B8F6BF-5375-455C-9EA6-DF929625EA0E}">
        <p15:presenceInfo xmlns:p15="http://schemas.microsoft.com/office/powerpoint/2012/main" userId="Phil Rossiter" providerId="None"/>
      </p:ext>
    </p:extLst>
  </p:cmAuthor>
  <p:cmAuthor id="4" name="Stephen Preston" initials="SP" lastIdx="1" clrIdx="3">
    <p:extLst>
      <p:ext uri="{19B8F6BF-5375-455C-9EA6-DF929625EA0E}">
        <p15:presenceInfo xmlns:p15="http://schemas.microsoft.com/office/powerpoint/2012/main" userId="13eada9db8fe3e99" providerId="Windows Live"/>
      </p:ext>
    </p:extLst>
  </p:cmAuthor>
  <p:cmAuthor id="5" name="Kellyanne Wray" initials="KW [2]" lastIdx="13" clrIdx="4">
    <p:extLst>
      <p:ext uri="{19B8F6BF-5375-455C-9EA6-DF929625EA0E}">
        <p15:presenceInfo xmlns:p15="http://schemas.microsoft.com/office/powerpoint/2012/main" userId="S::Kellyanne.Wray@camden.gov.uk::ecf1d02b-67a6-4b78-a9ef-7a6738949942" providerId="AD"/>
      </p:ext>
    </p:extLst>
  </p:cmAuthor>
  <p:cmAuthor id="6" name="Ed Magee" initials="EM" lastIdx="6" clrIdx="5">
    <p:extLst>
      <p:ext uri="{19B8F6BF-5375-455C-9EA6-DF929625EA0E}">
        <p15:presenceInfo xmlns:p15="http://schemas.microsoft.com/office/powerpoint/2012/main" userId="S-1-5-21-2113479307-1820142855-1244863647-25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83583"/>
    <a:srgbClr val="E8EAF8"/>
    <a:srgbClr val="FAE6F7"/>
    <a:srgbClr val="FF5151"/>
    <a:srgbClr val="9DCB77"/>
    <a:srgbClr val="FF6D6D"/>
    <a:srgbClr val="FFE1EC"/>
    <a:srgbClr val="F29764"/>
    <a:srgbClr val="85D7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6" autoAdjust="0"/>
    <p:restoredTop sz="86350" autoAdjust="0"/>
  </p:normalViewPr>
  <p:slideViewPr>
    <p:cSldViewPr snapToGrid="0">
      <p:cViewPr varScale="1">
        <p:scale>
          <a:sx n="99" d="100"/>
          <a:sy n="99" d="100"/>
        </p:scale>
        <p:origin x="48"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120" normalizeH="0" baseline="0">
                <a:solidFill>
                  <a:schemeClr val="tx1">
                    <a:lumMod val="65000"/>
                    <a:lumOff val="35000"/>
                  </a:schemeClr>
                </a:solidFill>
                <a:latin typeface="+mn-lt"/>
                <a:ea typeface="+mn-ea"/>
                <a:cs typeface="+mn-cs"/>
              </a:defRPr>
            </a:pPr>
            <a:r>
              <a:rPr kumimoji="0" lang="en-GB" sz="1600" b="1" i="0" u="none" strike="noStrike" kern="1200" cap="none" spc="120" normalizeH="0" baseline="0" noProof="0" dirty="0">
                <a:ln>
                  <a:noFill/>
                </a:ln>
                <a:solidFill>
                  <a:sysClr val="windowText" lastClr="000000">
                    <a:lumMod val="65000"/>
                    <a:lumOff val="35000"/>
                  </a:sysClr>
                </a:solidFill>
                <a:effectLst/>
                <a:uLnTx/>
                <a:uFillTx/>
                <a:latin typeface="Calibri" panose="020F0502020204030204"/>
              </a:rPr>
              <a:t>EHE new notifications by term</a:t>
            </a:r>
          </a:p>
        </c:rich>
      </c:tx>
      <c:layout>
        <c:manualLayout>
          <c:xMode val="edge"/>
          <c:yMode val="edge"/>
          <c:x val="0.14309858873534259"/>
          <c:y val="1.6932878310347763E-3"/>
        </c:manualLayout>
      </c:layout>
      <c:overlay val="0"/>
      <c:spPr>
        <a:noFill/>
        <a:ln>
          <a:noFill/>
        </a:ln>
        <a:effectLst/>
      </c:spPr>
      <c:txPr>
        <a:bodyPr rot="0" spcFirstLastPara="1" vertOverflow="ellipsis" vert="horz" wrap="square" anchor="ctr" anchorCtr="1"/>
        <a:lstStyle/>
        <a:p>
          <a:pPr>
            <a:defRPr sz="1600" b="1" i="0" u="none" strike="noStrike" kern="1200" cap="none"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'Referrals Mth Term &amp;Yr trend'!$E$15</c:f>
              <c:strCache>
                <c:ptCount val="1"/>
                <c:pt idx="0">
                  <c:v>2019 – 2020  </c:v>
                </c:pt>
              </c:strCache>
            </c:strRef>
          </c:tx>
          <c:spPr>
            <a:solidFill>
              <a:schemeClr val="accent1"/>
            </a:solidFill>
            <a:ln>
              <a:noFill/>
            </a:ln>
            <a:effectLst/>
          </c:spPr>
          <c:invertIfNegative val="0"/>
          <c:cat>
            <c:strRef>
              <c:f>'Referrals Mth Term &amp;Yr trend'!$F$14:$H$14</c:f>
              <c:strCache>
                <c:ptCount val="3"/>
                <c:pt idx="0">
                  <c:v>Autumn</c:v>
                </c:pt>
                <c:pt idx="1">
                  <c:v>Spring</c:v>
                </c:pt>
                <c:pt idx="2">
                  <c:v>Summer</c:v>
                </c:pt>
              </c:strCache>
            </c:strRef>
          </c:cat>
          <c:val>
            <c:numRef>
              <c:f>'Referrals Mth Term &amp;Yr trend'!$F$15:$H$15</c:f>
              <c:numCache>
                <c:formatCode>General</c:formatCode>
                <c:ptCount val="3"/>
                <c:pt idx="0">
                  <c:v>34</c:v>
                </c:pt>
                <c:pt idx="1">
                  <c:v>36</c:v>
                </c:pt>
                <c:pt idx="2">
                  <c:v>5</c:v>
                </c:pt>
              </c:numCache>
            </c:numRef>
          </c:val>
          <c:extLst>
            <c:ext xmlns:c16="http://schemas.microsoft.com/office/drawing/2014/chart" uri="{C3380CC4-5D6E-409C-BE32-E72D297353CC}">
              <c16:uniqueId val="{00000000-D339-46DE-8BE3-B92E640CC0AE}"/>
            </c:ext>
          </c:extLst>
        </c:ser>
        <c:ser>
          <c:idx val="1"/>
          <c:order val="1"/>
          <c:tx>
            <c:strRef>
              <c:f>'Referrals Mth Term &amp;Yr trend'!$E$16</c:f>
              <c:strCache>
                <c:ptCount val="1"/>
                <c:pt idx="0">
                  <c:v>2020 – 2021</c:v>
                </c:pt>
              </c:strCache>
            </c:strRef>
          </c:tx>
          <c:spPr>
            <a:solidFill>
              <a:schemeClr val="accent2"/>
            </a:solidFill>
            <a:ln>
              <a:noFill/>
            </a:ln>
            <a:effectLst/>
          </c:spPr>
          <c:invertIfNegative val="0"/>
          <c:cat>
            <c:strRef>
              <c:f>'Referrals Mth Term &amp;Yr trend'!$F$14:$H$14</c:f>
              <c:strCache>
                <c:ptCount val="3"/>
                <c:pt idx="0">
                  <c:v>Autumn</c:v>
                </c:pt>
                <c:pt idx="1">
                  <c:v>Spring</c:v>
                </c:pt>
                <c:pt idx="2">
                  <c:v>Summer</c:v>
                </c:pt>
              </c:strCache>
            </c:strRef>
          </c:cat>
          <c:val>
            <c:numRef>
              <c:f>'Referrals Mth Term &amp;Yr trend'!$F$16:$H$16</c:f>
              <c:numCache>
                <c:formatCode>General</c:formatCode>
                <c:ptCount val="3"/>
                <c:pt idx="0">
                  <c:v>132</c:v>
                </c:pt>
                <c:pt idx="1">
                  <c:v>13</c:v>
                </c:pt>
                <c:pt idx="2">
                  <c:v>37</c:v>
                </c:pt>
              </c:numCache>
            </c:numRef>
          </c:val>
          <c:extLst>
            <c:ext xmlns:c16="http://schemas.microsoft.com/office/drawing/2014/chart" uri="{C3380CC4-5D6E-409C-BE32-E72D297353CC}">
              <c16:uniqueId val="{00000001-D339-46DE-8BE3-B92E640CC0AE}"/>
            </c:ext>
          </c:extLst>
        </c:ser>
        <c:ser>
          <c:idx val="2"/>
          <c:order val="2"/>
          <c:tx>
            <c:strRef>
              <c:f>'Referrals Mth Term &amp;Yr trend'!$E$17</c:f>
              <c:strCache>
                <c:ptCount val="1"/>
                <c:pt idx="0">
                  <c:v>2021 – 2022</c:v>
                </c:pt>
              </c:strCache>
            </c:strRef>
          </c:tx>
          <c:spPr>
            <a:solidFill>
              <a:schemeClr val="accent3"/>
            </a:solidFill>
            <a:ln>
              <a:noFill/>
            </a:ln>
            <a:effectLst/>
          </c:spPr>
          <c:invertIfNegative val="0"/>
          <c:cat>
            <c:strRef>
              <c:f>'Referrals Mth Term &amp;Yr trend'!$F$14:$H$14</c:f>
              <c:strCache>
                <c:ptCount val="3"/>
                <c:pt idx="0">
                  <c:v>Autumn</c:v>
                </c:pt>
                <c:pt idx="1">
                  <c:v>Spring</c:v>
                </c:pt>
                <c:pt idx="2">
                  <c:v>Summer</c:v>
                </c:pt>
              </c:strCache>
            </c:strRef>
          </c:cat>
          <c:val>
            <c:numRef>
              <c:f>'Referrals Mth Term &amp;Yr trend'!$F$17:$H$17</c:f>
              <c:numCache>
                <c:formatCode>General</c:formatCode>
                <c:ptCount val="3"/>
                <c:pt idx="0">
                  <c:v>61</c:v>
                </c:pt>
                <c:pt idx="1">
                  <c:v>37</c:v>
                </c:pt>
                <c:pt idx="2">
                  <c:v>36</c:v>
                </c:pt>
              </c:numCache>
            </c:numRef>
          </c:val>
          <c:extLst>
            <c:ext xmlns:c16="http://schemas.microsoft.com/office/drawing/2014/chart" uri="{C3380CC4-5D6E-409C-BE32-E72D297353CC}">
              <c16:uniqueId val="{00000002-D339-46DE-8BE3-B92E640CC0AE}"/>
            </c:ext>
          </c:extLst>
        </c:ser>
        <c:dLbls>
          <c:showLegendKey val="0"/>
          <c:showVal val="0"/>
          <c:showCatName val="0"/>
          <c:showSerName val="0"/>
          <c:showPercent val="0"/>
          <c:showBubbleSize val="0"/>
        </c:dLbls>
        <c:gapWidth val="444"/>
        <c:axId val="1175791864"/>
        <c:axId val="1175796456"/>
      </c:barChart>
      <c:catAx>
        <c:axId val="1175791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175796456"/>
        <c:crosses val="autoZero"/>
        <c:auto val="1"/>
        <c:lblAlgn val="ctr"/>
        <c:lblOffset val="100"/>
        <c:noMultiLvlLbl val="0"/>
      </c:catAx>
      <c:valAx>
        <c:axId val="1175796456"/>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579186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kumimoji="0" lang="en-GB" sz="1600" b="1" i="0" u="none" strike="noStrike" kern="1200" cap="none" spc="120" normalizeH="0" baseline="0" noProof="0" dirty="0">
                <a:ln>
                  <a:noFill/>
                </a:ln>
                <a:solidFill>
                  <a:sysClr val="windowText" lastClr="000000">
                    <a:lumMod val="65000"/>
                    <a:lumOff val="35000"/>
                  </a:sysClr>
                </a:solidFill>
                <a:effectLst/>
                <a:uLnTx/>
                <a:uFillTx/>
                <a:latin typeface="Calibri" panose="020F0502020204030204"/>
              </a:rPr>
              <a:t>EHE total notifications by year</a:t>
            </a:r>
          </a:p>
        </c:rich>
      </c:tx>
      <c:layout>
        <c:manualLayout>
          <c:xMode val="edge"/>
          <c:yMode val="edge"/>
          <c:x val="0.14309858873534259"/>
          <c:y val="1.6932878310347763E-3"/>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'Referrals Mth Term &amp;Yr trend'!$E$15</c:f>
              <c:strCache>
                <c:ptCount val="1"/>
                <c:pt idx="0">
                  <c:v>2019 – 2020  </c:v>
                </c:pt>
              </c:strCache>
            </c:strRef>
          </c:tx>
          <c:spPr>
            <a:solidFill>
              <a:schemeClr val="accent1"/>
            </a:solidFill>
            <a:ln>
              <a:noFill/>
            </a:ln>
            <a:effectLst/>
          </c:spPr>
          <c:invertIfNegative val="0"/>
          <c:cat>
            <c:strRef>
              <c:f>'Referrals Mth Term &amp;Yr trend'!$F$14:$G$14</c:f>
              <c:strCache>
                <c:ptCount val="2"/>
                <c:pt idx="0">
                  <c:v>Total</c:v>
                </c:pt>
                <c:pt idx="1">
                  <c:v>New</c:v>
                </c:pt>
              </c:strCache>
            </c:strRef>
          </c:cat>
          <c:val>
            <c:numRef>
              <c:f>'Referrals Mth Term &amp;Yr trend'!$F$15:$G$15</c:f>
              <c:numCache>
                <c:formatCode>General</c:formatCode>
                <c:ptCount val="2"/>
                <c:pt idx="0">
                  <c:v>241</c:v>
                </c:pt>
                <c:pt idx="1">
                  <c:v>75</c:v>
                </c:pt>
              </c:numCache>
            </c:numRef>
          </c:val>
          <c:extLst>
            <c:ext xmlns:c16="http://schemas.microsoft.com/office/drawing/2014/chart" uri="{C3380CC4-5D6E-409C-BE32-E72D297353CC}">
              <c16:uniqueId val="{00000000-F097-4BB1-ABF6-9DA51AD395EF}"/>
            </c:ext>
          </c:extLst>
        </c:ser>
        <c:ser>
          <c:idx val="1"/>
          <c:order val="1"/>
          <c:tx>
            <c:strRef>
              <c:f>'Referrals Mth Term &amp;Yr trend'!$E$16</c:f>
              <c:strCache>
                <c:ptCount val="1"/>
                <c:pt idx="0">
                  <c:v>2020 – 2021</c:v>
                </c:pt>
              </c:strCache>
            </c:strRef>
          </c:tx>
          <c:spPr>
            <a:solidFill>
              <a:schemeClr val="accent2"/>
            </a:solidFill>
            <a:ln>
              <a:noFill/>
            </a:ln>
            <a:effectLst/>
          </c:spPr>
          <c:invertIfNegative val="0"/>
          <c:cat>
            <c:strRef>
              <c:f>'Referrals Mth Term &amp;Yr trend'!$F$14:$G$14</c:f>
              <c:strCache>
                <c:ptCount val="2"/>
                <c:pt idx="0">
                  <c:v>Total</c:v>
                </c:pt>
                <c:pt idx="1">
                  <c:v>New</c:v>
                </c:pt>
              </c:strCache>
            </c:strRef>
          </c:cat>
          <c:val>
            <c:numRef>
              <c:f>'Referrals Mth Term &amp;Yr trend'!$F$16:$G$16</c:f>
              <c:numCache>
                <c:formatCode>General</c:formatCode>
                <c:ptCount val="2"/>
                <c:pt idx="0">
                  <c:v>348</c:v>
                </c:pt>
                <c:pt idx="1">
                  <c:v>182</c:v>
                </c:pt>
              </c:numCache>
            </c:numRef>
          </c:val>
          <c:extLst>
            <c:ext xmlns:c16="http://schemas.microsoft.com/office/drawing/2014/chart" uri="{C3380CC4-5D6E-409C-BE32-E72D297353CC}">
              <c16:uniqueId val="{00000001-F097-4BB1-ABF6-9DA51AD395EF}"/>
            </c:ext>
          </c:extLst>
        </c:ser>
        <c:ser>
          <c:idx val="2"/>
          <c:order val="2"/>
          <c:tx>
            <c:strRef>
              <c:f>'Referrals Mth Term &amp;Yr trend'!$E$17</c:f>
              <c:strCache>
                <c:ptCount val="1"/>
                <c:pt idx="0">
                  <c:v>2021 – 2022</c:v>
                </c:pt>
              </c:strCache>
            </c:strRef>
          </c:tx>
          <c:spPr>
            <a:solidFill>
              <a:schemeClr val="accent3"/>
            </a:solidFill>
            <a:ln>
              <a:noFill/>
            </a:ln>
            <a:effectLst/>
          </c:spPr>
          <c:invertIfNegative val="0"/>
          <c:cat>
            <c:strRef>
              <c:f>'Referrals Mth Term &amp;Yr trend'!$F$14:$G$14</c:f>
              <c:strCache>
                <c:ptCount val="2"/>
                <c:pt idx="0">
                  <c:v>Total</c:v>
                </c:pt>
                <c:pt idx="1">
                  <c:v>New</c:v>
                </c:pt>
              </c:strCache>
            </c:strRef>
          </c:cat>
          <c:val>
            <c:numRef>
              <c:f>'Referrals Mth Term &amp;Yr trend'!$F$17:$G$17</c:f>
              <c:numCache>
                <c:formatCode>General</c:formatCode>
                <c:ptCount val="2"/>
                <c:pt idx="0">
                  <c:v>328</c:v>
                </c:pt>
                <c:pt idx="1">
                  <c:v>134</c:v>
                </c:pt>
              </c:numCache>
            </c:numRef>
          </c:val>
          <c:extLst>
            <c:ext xmlns:c16="http://schemas.microsoft.com/office/drawing/2014/chart" uri="{C3380CC4-5D6E-409C-BE32-E72D297353CC}">
              <c16:uniqueId val="{00000002-F097-4BB1-ABF6-9DA51AD395EF}"/>
            </c:ext>
          </c:extLst>
        </c:ser>
        <c:dLbls>
          <c:showLegendKey val="0"/>
          <c:showVal val="0"/>
          <c:showCatName val="0"/>
          <c:showSerName val="0"/>
          <c:showPercent val="0"/>
          <c:showBubbleSize val="0"/>
        </c:dLbls>
        <c:gapWidth val="444"/>
        <c:axId val="1175791864"/>
        <c:axId val="1175796456"/>
      </c:barChart>
      <c:catAx>
        <c:axId val="1175791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175796456"/>
        <c:crosses val="autoZero"/>
        <c:auto val="1"/>
        <c:lblAlgn val="ctr"/>
        <c:lblOffset val="100"/>
        <c:noMultiLvlLbl val="0"/>
      </c:catAx>
      <c:valAx>
        <c:axId val="1175796456"/>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579186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dirty="0"/>
              <a:t>Camden</a:t>
            </a:r>
            <a:r>
              <a:rPr lang="en-GB" b="1" baseline="0" dirty="0"/>
              <a:t> </a:t>
            </a:r>
            <a:r>
              <a:rPr lang="en-GB" b="1" dirty="0"/>
              <a:t>EHE total notifications -  trend over year</a:t>
            </a:r>
          </a:p>
        </c:rich>
      </c:tx>
      <c:layout>
        <c:manualLayout>
          <c:xMode val="edge"/>
          <c:yMode val="edge"/>
          <c:x val="8.1246097350658616E-2"/>
          <c:y val="2.050915456527859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948559818643691E-2"/>
          <c:y val="0.13165509201796075"/>
          <c:w val="0.89962259320212257"/>
          <c:h val="0.75747215232859944"/>
        </c:manualLayout>
      </c:layout>
      <c:lineChart>
        <c:grouping val="standard"/>
        <c:varyColors val="0"/>
        <c:ser>
          <c:idx val="0"/>
          <c:order val="0"/>
          <c:spPr>
            <a:ln w="28575" cap="rnd">
              <a:solidFill>
                <a:srgbClr val="28358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'Trend by year '!$A$8:$A$14</c:f>
              <c:strCache>
                <c:ptCount val="7"/>
                <c:pt idx="0">
                  <c:v>15-16</c:v>
                </c:pt>
                <c:pt idx="1">
                  <c:v>16-17</c:v>
                </c:pt>
                <c:pt idx="2">
                  <c:v>17-18</c:v>
                </c:pt>
                <c:pt idx="3">
                  <c:v>18-19</c:v>
                </c:pt>
                <c:pt idx="4">
                  <c:v>19-20</c:v>
                </c:pt>
                <c:pt idx="5">
                  <c:v>20-21</c:v>
                </c:pt>
                <c:pt idx="6">
                  <c:v>21-22</c:v>
                </c:pt>
              </c:strCache>
            </c:strRef>
          </c:cat>
          <c:val>
            <c:numRef>
              <c:f>'Trend by year '!$B$8:$B$14</c:f>
              <c:numCache>
                <c:formatCode>General</c:formatCode>
                <c:ptCount val="7"/>
                <c:pt idx="0">
                  <c:v>155</c:v>
                </c:pt>
                <c:pt idx="1">
                  <c:v>242</c:v>
                </c:pt>
                <c:pt idx="2">
                  <c:v>283</c:v>
                </c:pt>
                <c:pt idx="3">
                  <c:v>244</c:v>
                </c:pt>
                <c:pt idx="4">
                  <c:v>241</c:v>
                </c:pt>
                <c:pt idx="5">
                  <c:v>348</c:v>
                </c:pt>
                <c:pt idx="6">
                  <c:v>328</c:v>
                </c:pt>
              </c:numCache>
            </c:numRef>
          </c:val>
          <c:smooth val="0"/>
          <c:extLst>
            <c:ext xmlns:c16="http://schemas.microsoft.com/office/drawing/2014/chart" uri="{C3380CC4-5D6E-409C-BE32-E72D297353CC}">
              <c16:uniqueId val="{00000000-F1C0-47A5-ACFB-5ECC495E1A15}"/>
            </c:ext>
          </c:extLst>
        </c:ser>
        <c:dLbls>
          <c:dLblPos val="t"/>
          <c:showLegendKey val="0"/>
          <c:showVal val="1"/>
          <c:showCatName val="0"/>
          <c:showSerName val="0"/>
          <c:showPercent val="0"/>
          <c:showBubbleSize val="0"/>
        </c:dLbls>
        <c:smooth val="0"/>
        <c:axId val="583598376"/>
        <c:axId val="583613136"/>
      </c:lineChart>
      <c:catAx>
        <c:axId val="583598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613136"/>
        <c:crosses val="autoZero"/>
        <c:auto val="1"/>
        <c:lblAlgn val="ctr"/>
        <c:lblOffset val="100"/>
        <c:noMultiLvlLbl val="0"/>
      </c:catAx>
      <c:valAx>
        <c:axId val="58361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598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dirty="0"/>
              <a:t>ADCS estimated number of EHE (as of 1</a:t>
            </a:r>
            <a:r>
              <a:rPr lang="en-GB" b="1" baseline="30000" dirty="0"/>
              <a:t>st</a:t>
            </a:r>
            <a:r>
              <a:rPr lang="en-GB" b="1" dirty="0"/>
              <a:t> October)</a:t>
            </a:r>
          </a:p>
        </c:rich>
      </c:tx>
      <c:layout>
        <c:manualLayout>
          <c:xMode val="edge"/>
          <c:yMode val="edge"/>
          <c:x val="8.1246097350658616E-2"/>
          <c:y val="2.050915456527859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948559818643691E-2"/>
          <c:y val="0.15183211761458307"/>
          <c:w val="0.89962259320212257"/>
          <c:h val="0.73729512673197717"/>
        </c:manualLayout>
      </c:layout>
      <c:lineChart>
        <c:grouping val="standard"/>
        <c:varyColors val="0"/>
        <c:ser>
          <c:idx val="0"/>
          <c:order val="0"/>
          <c:spPr>
            <a:ln w="28575" cap="rnd">
              <a:solidFill>
                <a:srgbClr val="283583"/>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'Trend by year '!$A$8:$A$13</c:f>
              <c:numCache>
                <c:formatCode>General</c:formatCode>
                <c:ptCount val="6"/>
                <c:pt idx="0">
                  <c:v>2016</c:v>
                </c:pt>
                <c:pt idx="1">
                  <c:v>2017</c:v>
                </c:pt>
                <c:pt idx="2">
                  <c:v>2018</c:v>
                </c:pt>
                <c:pt idx="3">
                  <c:v>2019</c:v>
                </c:pt>
                <c:pt idx="4">
                  <c:v>2020</c:v>
                </c:pt>
                <c:pt idx="5">
                  <c:v>2021</c:v>
                </c:pt>
              </c:numCache>
            </c:numRef>
          </c:cat>
          <c:val>
            <c:numRef>
              <c:f>'Trend by year '!$B$8:$B$13</c:f>
              <c:numCache>
                <c:formatCode>General</c:formatCode>
                <c:ptCount val="6"/>
                <c:pt idx="0">
                  <c:v>37500</c:v>
                </c:pt>
                <c:pt idx="1">
                  <c:v>45000</c:v>
                </c:pt>
                <c:pt idx="2">
                  <c:v>57873</c:v>
                </c:pt>
                <c:pt idx="3">
                  <c:v>54656</c:v>
                </c:pt>
                <c:pt idx="4">
                  <c:v>75668</c:v>
                </c:pt>
                <c:pt idx="5">
                  <c:v>81196</c:v>
                </c:pt>
              </c:numCache>
            </c:numRef>
          </c:val>
          <c:smooth val="0"/>
          <c:extLst>
            <c:ext xmlns:c16="http://schemas.microsoft.com/office/drawing/2014/chart" uri="{C3380CC4-5D6E-409C-BE32-E72D297353CC}">
              <c16:uniqueId val="{00000000-BDE2-43F9-8E9A-179B2090E313}"/>
            </c:ext>
          </c:extLst>
        </c:ser>
        <c:dLbls>
          <c:dLblPos val="t"/>
          <c:showLegendKey val="0"/>
          <c:showVal val="1"/>
          <c:showCatName val="0"/>
          <c:showSerName val="0"/>
          <c:showPercent val="0"/>
          <c:showBubbleSize val="0"/>
        </c:dLbls>
        <c:smooth val="0"/>
        <c:axId val="583598376"/>
        <c:axId val="583613136"/>
      </c:lineChart>
      <c:catAx>
        <c:axId val="583598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613136"/>
        <c:crosses val="autoZero"/>
        <c:auto val="1"/>
        <c:lblAlgn val="ctr"/>
        <c:lblOffset val="100"/>
        <c:noMultiLvlLbl val="0"/>
      </c:catAx>
      <c:valAx>
        <c:axId val="58361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598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Length of time as EHE – open cases 2021/22</a:t>
            </a:r>
          </a:p>
        </c:rich>
      </c:tx>
      <c:layout>
        <c:manualLayout>
          <c:xMode val="edge"/>
          <c:yMode val="edge"/>
          <c:x val="6.6312997347490468E-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628093736293596E-2"/>
          <c:y val="0.15531520351470285"/>
          <c:w val="0.60410148499342087"/>
          <c:h val="0.8594198484623384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36-4E5D-A21A-336A21E12F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F0-4D8E-B00B-7F49A4EB22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42F0-4D8E-B00B-7F49A4EB22F5}"/>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1"/>
              <c:showSerName val="0"/>
              <c:showPercent val="1"/>
              <c:showBubbleSize val="0"/>
              <c:extLst>
                <c:ext xmlns:c16="http://schemas.microsoft.com/office/drawing/2014/chart" uri="{C3380CC4-5D6E-409C-BE32-E72D297353CC}">
                  <c16:uniqueId val="{00000003-42F0-4D8E-B00B-7F49A4EB22F5}"/>
                </c:ext>
              </c:extLst>
            </c:dLbl>
            <c:dLbl>
              <c:idx val="2"/>
              <c:layout>
                <c:manualLayout>
                  <c:x val="4.5731688214039556E-2"/>
                  <c:y val="3.286047457046874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42F0-4D8E-B00B-7F49A4EB22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Opened that year</c:v>
                </c:pt>
                <c:pt idx="1">
                  <c:v>Open for between 1 and 5 year</c:v>
                </c:pt>
                <c:pt idx="2">
                  <c:v>Open more than 5 years</c:v>
                </c:pt>
              </c:strCache>
            </c:strRef>
          </c:cat>
          <c:val>
            <c:numRef>
              <c:f>Sheet1!$B$2:$B$4</c:f>
              <c:numCache>
                <c:formatCode>General</c:formatCode>
                <c:ptCount val="3"/>
                <c:pt idx="0">
                  <c:v>99</c:v>
                </c:pt>
                <c:pt idx="1">
                  <c:v>116</c:v>
                </c:pt>
                <c:pt idx="2">
                  <c:v>20</c:v>
                </c:pt>
              </c:numCache>
            </c:numRef>
          </c:val>
          <c:extLst>
            <c:ext xmlns:c16="http://schemas.microsoft.com/office/drawing/2014/chart" uri="{C3380CC4-5D6E-409C-BE32-E72D297353CC}">
              <c16:uniqueId val="{00000000-42F0-4D8E-B00B-7F49A4EB22F5}"/>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Length of time as EHE – Closed</a:t>
            </a:r>
            <a:r>
              <a:rPr lang="en-US" sz="1400" b="1" baseline="0" dirty="0"/>
              <a:t> </a:t>
            </a:r>
            <a:r>
              <a:rPr lang="en-US" sz="1400" b="1" dirty="0"/>
              <a:t>cases 2021/22</a:t>
            </a:r>
          </a:p>
        </c:rich>
      </c:tx>
      <c:layout>
        <c:manualLayout>
          <c:xMode val="edge"/>
          <c:yMode val="edge"/>
          <c:x val="6.6312997347490468E-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628093736293596E-2"/>
          <c:y val="0.15531520351470285"/>
          <c:w val="0.60410148499342087"/>
          <c:h val="0.8594198484623384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6F-40ED-AD22-F073237AF6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6F-40ED-AD22-F073237AF6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6F-40ED-AD22-F073237AF6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B-B36F-40ED-AD22-F073237AF69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B36F-40ED-AD22-F073237AF69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B36F-40ED-AD22-F073237AF69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8-B36F-40ED-AD22-F073237AF69A}"/>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1"/>
              <c:showSerName val="0"/>
              <c:showPercent val="1"/>
              <c:showBubbleSize val="0"/>
              <c:extLst>
                <c:ext xmlns:c16="http://schemas.microsoft.com/office/drawing/2014/chart" uri="{C3380CC4-5D6E-409C-BE32-E72D297353CC}">
                  <c16:uniqueId val="{00000003-B36F-40ED-AD22-F073237AF69A}"/>
                </c:ext>
              </c:extLst>
            </c:dLbl>
            <c:dLbl>
              <c:idx val="2"/>
              <c:layout>
                <c:manualLayout>
                  <c:x val="-7.0316057144050634E-2"/>
                  <c:y val="-0.18905506700615501"/>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B36F-40ED-AD22-F073237AF69A}"/>
                </c:ext>
              </c:extLst>
            </c:dLbl>
            <c:dLbl>
              <c:idx val="3"/>
              <c:layout>
                <c:manualLayout>
                  <c:x val="0.12733766369389501"/>
                  <c:y val="-0.39679910991291695"/>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B36F-40ED-AD22-F073237AF69A}"/>
                </c:ext>
              </c:extLst>
            </c:dLbl>
            <c:dLbl>
              <c:idx val="4"/>
              <c:layout>
                <c:manualLayout>
                  <c:x val="0.13721699492470604"/>
                  <c:y val="-0.2980586401922816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A-B36F-40ED-AD22-F073237AF69A}"/>
                </c:ext>
              </c:extLst>
            </c:dLbl>
            <c:dLbl>
              <c:idx val="5"/>
              <c:layout>
                <c:manualLayout>
                  <c:x val="0.13492162534722948"/>
                  <c:y val="-0.14903645220417799"/>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0409208630088349"/>
                      <c:h val="0.20053918736761026"/>
                    </c:manualLayout>
                  </c15:layout>
                </c:ext>
                <c:ext xmlns:c16="http://schemas.microsoft.com/office/drawing/2014/chart" uri="{C3380CC4-5D6E-409C-BE32-E72D297353CC}">
                  <c16:uniqueId val="{00000009-B36F-40ED-AD22-F073237AF69A}"/>
                </c:ext>
              </c:extLst>
            </c:dLbl>
            <c:dLbl>
              <c:idx val="6"/>
              <c:layout>
                <c:manualLayout>
                  <c:x val="1.883132479792811E-3"/>
                  <c:y val="2.654499290355242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B36F-40ED-AD22-F073237AF6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Sheet1!$A$2:$A$8</c:f>
              <c:strCache>
                <c:ptCount val="7"/>
                <c:pt idx="0">
                  <c:v>Opened that year</c:v>
                </c:pt>
                <c:pt idx="1">
                  <c:v>Open for a year</c:v>
                </c:pt>
                <c:pt idx="2">
                  <c:v>Open for 2 years</c:v>
                </c:pt>
                <c:pt idx="3">
                  <c:v>Open for 3 years</c:v>
                </c:pt>
                <c:pt idx="4">
                  <c:v>Open for 4 years</c:v>
                </c:pt>
                <c:pt idx="5">
                  <c:v>Open for 5 years</c:v>
                </c:pt>
                <c:pt idx="6">
                  <c:v>Open for more than 5 years</c:v>
                </c:pt>
              </c:strCache>
            </c:strRef>
          </c:cat>
          <c:val>
            <c:numRef>
              <c:f>Sheet1!$B$2:$B$8</c:f>
              <c:numCache>
                <c:formatCode>General</c:formatCode>
                <c:ptCount val="7"/>
                <c:pt idx="0">
                  <c:v>35</c:v>
                </c:pt>
                <c:pt idx="1">
                  <c:v>41</c:v>
                </c:pt>
                <c:pt idx="2">
                  <c:v>7</c:v>
                </c:pt>
                <c:pt idx="3">
                  <c:v>3</c:v>
                </c:pt>
                <c:pt idx="4">
                  <c:v>4</c:v>
                </c:pt>
                <c:pt idx="5">
                  <c:v>1</c:v>
                </c:pt>
                <c:pt idx="6">
                  <c:v>1</c:v>
                </c:pt>
              </c:numCache>
            </c:numRef>
          </c:val>
          <c:extLst>
            <c:ext xmlns:c16="http://schemas.microsoft.com/office/drawing/2014/chart" uri="{C3380CC4-5D6E-409C-BE32-E72D297353CC}">
              <c16:uniqueId val="{00000006-B36F-40ED-AD22-F073237AF69A}"/>
            </c:ext>
          </c:extLst>
        </c:ser>
        <c:dLbls>
          <c:showLegendKey val="0"/>
          <c:showVal val="0"/>
          <c:showCatName val="0"/>
          <c:showSerName val="0"/>
          <c:showPercent val="0"/>
          <c:showBubbleSize val="0"/>
          <c:showLeaderLines val="1"/>
        </c:dLbls>
        <c:firstSliceAng val="12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B44C44-609B-435C-984E-F02D98B7BF69}"/>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7F2054F-7477-4F5F-B91E-BF1F2907B4D1}"/>
              </a:ext>
            </a:extLst>
          </p:cNvPr>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8473A21B-E2ED-4A5E-860B-175D016921B2}" type="datetimeFigureOut">
              <a:rPr lang="en-GB" smtClean="0"/>
              <a:t>06/11/2022</a:t>
            </a:fld>
            <a:endParaRPr lang="en-GB" dirty="0"/>
          </a:p>
        </p:txBody>
      </p:sp>
      <p:sp>
        <p:nvSpPr>
          <p:cNvPr id="4" name="Footer Placeholder 3">
            <a:extLst>
              <a:ext uri="{FF2B5EF4-FFF2-40B4-BE49-F238E27FC236}">
                <a16:creationId xmlns:a16="http://schemas.microsoft.com/office/drawing/2014/main" id="{89BBE216-E3B1-4579-AE78-A3235B894C02}"/>
              </a:ext>
            </a:extLst>
          </p:cNvPr>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EF0A7EA-363B-48C2-91A8-6382E0BA2555}"/>
              </a:ext>
            </a:extLst>
          </p:cNvPr>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21120849-281F-4762-80BD-E61D925BA698}" type="slidenum">
              <a:rPr lang="en-GB" smtClean="0"/>
              <a:t>‹#›</a:t>
            </a:fld>
            <a:endParaRPr lang="en-GB" dirty="0"/>
          </a:p>
        </p:txBody>
      </p:sp>
    </p:spTree>
    <p:extLst>
      <p:ext uri="{BB962C8B-B14F-4D97-AF65-F5344CB8AC3E}">
        <p14:creationId xmlns:p14="http://schemas.microsoft.com/office/powerpoint/2010/main" val="4119950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0475" cy="498772"/>
          </a:xfrm>
          <a:prstGeom prst="rect">
            <a:avLst/>
          </a:prstGeom>
        </p:spPr>
        <p:txBody>
          <a:bodyPr vert="horz" lIns="91568" tIns="45784" rIns="91568" bIns="45784" rtlCol="0"/>
          <a:lstStyle>
            <a:lvl1pPr algn="l">
              <a:defRPr sz="1200"/>
            </a:lvl1pPr>
          </a:lstStyle>
          <a:p>
            <a:endParaRPr lang="en-GB" dirty="0"/>
          </a:p>
        </p:txBody>
      </p:sp>
      <p:sp>
        <p:nvSpPr>
          <p:cNvPr id="3" name="Date Placeholder 2"/>
          <p:cNvSpPr>
            <a:spLocks noGrp="1"/>
          </p:cNvSpPr>
          <p:nvPr>
            <p:ph type="dt" idx="1"/>
          </p:nvPr>
        </p:nvSpPr>
        <p:spPr>
          <a:xfrm>
            <a:off x="3856738" y="1"/>
            <a:ext cx="2950475" cy="498772"/>
          </a:xfrm>
          <a:prstGeom prst="rect">
            <a:avLst/>
          </a:prstGeom>
        </p:spPr>
        <p:txBody>
          <a:bodyPr vert="horz" lIns="91568" tIns="45784" rIns="91568" bIns="45784" rtlCol="0"/>
          <a:lstStyle>
            <a:lvl1pPr algn="r">
              <a:defRPr sz="1200"/>
            </a:lvl1pPr>
          </a:lstStyle>
          <a:p>
            <a:fld id="{CAB38BE1-E2CF-4952-9C76-22B239FA916E}" type="datetimeFigureOut">
              <a:rPr lang="en-GB" smtClean="0"/>
              <a:t>06/11/2022</a:t>
            </a:fld>
            <a:endParaRPr lang="en-GB" dirty="0"/>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568" tIns="45784" rIns="91568" bIns="45784" rtlCol="0" anchor="ctr"/>
          <a:lstStyle/>
          <a:p>
            <a:endParaRPr lang="en-GB" dirty="0"/>
          </a:p>
        </p:txBody>
      </p:sp>
      <p:sp>
        <p:nvSpPr>
          <p:cNvPr id="5" name="Notes Placeholder 4"/>
          <p:cNvSpPr>
            <a:spLocks noGrp="1"/>
          </p:cNvSpPr>
          <p:nvPr>
            <p:ph type="body" sz="quarter" idx="3"/>
          </p:nvPr>
        </p:nvSpPr>
        <p:spPr>
          <a:xfrm>
            <a:off x="680880" y="4784070"/>
            <a:ext cx="5447030" cy="3914240"/>
          </a:xfrm>
          <a:prstGeom prst="rect">
            <a:avLst/>
          </a:prstGeom>
        </p:spPr>
        <p:txBody>
          <a:bodyPr vert="horz" lIns="91568" tIns="45784" rIns="91568" bIns="457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1"/>
          </a:xfrm>
          <a:prstGeom prst="rect">
            <a:avLst/>
          </a:prstGeom>
        </p:spPr>
        <p:txBody>
          <a:bodyPr vert="horz" lIns="91568" tIns="45784" rIns="91568" bIns="45784"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6738" y="9442154"/>
            <a:ext cx="2950475" cy="498771"/>
          </a:xfrm>
          <a:prstGeom prst="rect">
            <a:avLst/>
          </a:prstGeom>
        </p:spPr>
        <p:txBody>
          <a:bodyPr vert="horz" lIns="91568" tIns="45784" rIns="91568" bIns="45784" rtlCol="0" anchor="b"/>
          <a:lstStyle>
            <a:lvl1pPr algn="r">
              <a:defRPr sz="1200"/>
            </a:lvl1pPr>
          </a:lstStyle>
          <a:p>
            <a:fld id="{87C7F1AE-63D8-4AFC-8FF0-E0B695A303B5}" type="slidenum">
              <a:rPr lang="en-GB" smtClean="0"/>
              <a:t>‹#›</a:t>
            </a:fld>
            <a:endParaRPr lang="en-GB" dirty="0"/>
          </a:p>
        </p:txBody>
      </p:sp>
    </p:spTree>
    <p:extLst>
      <p:ext uri="{BB962C8B-B14F-4D97-AF65-F5344CB8AC3E}">
        <p14:creationId xmlns:p14="http://schemas.microsoft.com/office/powerpoint/2010/main" val="196832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C7F1AE-63D8-4AFC-8FF0-E0B695A303B5}" type="slidenum">
              <a:rPr lang="en-GB" smtClean="0"/>
              <a:t>1</a:t>
            </a:fld>
            <a:endParaRPr lang="en-GB" dirty="0"/>
          </a:p>
        </p:txBody>
      </p:sp>
    </p:spTree>
    <p:extLst>
      <p:ext uri="{BB962C8B-B14F-4D97-AF65-F5344CB8AC3E}">
        <p14:creationId xmlns:p14="http://schemas.microsoft.com/office/powerpoint/2010/main" val="183440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C7F1AE-63D8-4AFC-8FF0-E0B695A303B5}" type="slidenum">
              <a:rPr lang="en-GB" smtClean="0"/>
              <a:t>2</a:t>
            </a:fld>
            <a:endParaRPr lang="en-GB" dirty="0"/>
          </a:p>
        </p:txBody>
      </p:sp>
    </p:spTree>
    <p:extLst>
      <p:ext uri="{BB962C8B-B14F-4D97-AF65-F5344CB8AC3E}">
        <p14:creationId xmlns:p14="http://schemas.microsoft.com/office/powerpoint/2010/main" val="209092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t>
            </a:r>
            <a:endParaRPr lang="en-GB" dirty="0"/>
          </a:p>
        </p:txBody>
      </p:sp>
      <p:sp>
        <p:nvSpPr>
          <p:cNvPr id="4" name="Slide Number Placeholder 3"/>
          <p:cNvSpPr>
            <a:spLocks noGrp="1"/>
          </p:cNvSpPr>
          <p:nvPr>
            <p:ph type="sldNum" sz="quarter" idx="5"/>
          </p:nvPr>
        </p:nvSpPr>
        <p:spPr/>
        <p:txBody>
          <a:bodyPr/>
          <a:lstStyle/>
          <a:p>
            <a:fld id="{87C7F1AE-63D8-4AFC-8FF0-E0B695A303B5}" type="slidenum">
              <a:rPr lang="en-GB" smtClean="0"/>
              <a:t>3</a:t>
            </a:fld>
            <a:endParaRPr lang="en-GB" dirty="0"/>
          </a:p>
        </p:txBody>
      </p:sp>
    </p:spTree>
    <p:extLst>
      <p:ext uri="{BB962C8B-B14F-4D97-AF65-F5344CB8AC3E}">
        <p14:creationId xmlns:p14="http://schemas.microsoft.com/office/powerpoint/2010/main" val="228351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C7F1AE-63D8-4AFC-8FF0-E0B695A303B5}" type="slidenum">
              <a:rPr lang="en-GB" smtClean="0"/>
              <a:t>5</a:t>
            </a:fld>
            <a:endParaRPr lang="en-GB" dirty="0"/>
          </a:p>
        </p:txBody>
      </p:sp>
    </p:spTree>
    <p:extLst>
      <p:ext uri="{BB962C8B-B14F-4D97-AF65-F5344CB8AC3E}">
        <p14:creationId xmlns:p14="http://schemas.microsoft.com/office/powerpoint/2010/main" val="141512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C7F1AE-63D8-4AFC-8FF0-E0B695A303B5}" type="slidenum">
              <a:rPr lang="en-GB" smtClean="0"/>
              <a:t>6</a:t>
            </a:fld>
            <a:endParaRPr lang="en-GB" dirty="0"/>
          </a:p>
        </p:txBody>
      </p:sp>
    </p:spTree>
    <p:extLst>
      <p:ext uri="{BB962C8B-B14F-4D97-AF65-F5344CB8AC3E}">
        <p14:creationId xmlns:p14="http://schemas.microsoft.com/office/powerpoint/2010/main" val="266435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C7F1AE-63D8-4AFC-8FF0-E0B695A303B5}" type="slidenum">
              <a:rPr lang="en-GB" smtClean="0"/>
              <a:t>8</a:t>
            </a:fld>
            <a:endParaRPr lang="en-GB" dirty="0"/>
          </a:p>
        </p:txBody>
      </p:sp>
    </p:spTree>
    <p:extLst>
      <p:ext uri="{BB962C8B-B14F-4D97-AF65-F5344CB8AC3E}">
        <p14:creationId xmlns:p14="http://schemas.microsoft.com/office/powerpoint/2010/main" val="394431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C7F1AE-63D8-4AFC-8FF0-E0B695A303B5}" type="slidenum">
              <a:rPr lang="en-GB" smtClean="0"/>
              <a:t>12</a:t>
            </a:fld>
            <a:endParaRPr lang="en-GB" dirty="0"/>
          </a:p>
        </p:txBody>
      </p:sp>
    </p:spTree>
    <p:extLst>
      <p:ext uri="{BB962C8B-B14F-4D97-AF65-F5344CB8AC3E}">
        <p14:creationId xmlns:p14="http://schemas.microsoft.com/office/powerpoint/2010/main" val="365377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C7F1AE-63D8-4AFC-8FF0-E0B695A303B5}" type="slidenum">
              <a:rPr lang="en-GB" smtClean="0"/>
              <a:t>13</a:t>
            </a:fld>
            <a:endParaRPr lang="en-GB" dirty="0"/>
          </a:p>
        </p:txBody>
      </p:sp>
    </p:spTree>
    <p:extLst>
      <p:ext uri="{BB962C8B-B14F-4D97-AF65-F5344CB8AC3E}">
        <p14:creationId xmlns:p14="http://schemas.microsoft.com/office/powerpoint/2010/main" val="23571689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B32168-C914-471E-A307-80E3D231F504}"/>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2132" b="47691"/>
          <a:stretch/>
        </p:blipFill>
        <p:spPr>
          <a:xfrm>
            <a:off x="0" y="1"/>
            <a:ext cx="12192000" cy="6858000"/>
          </a:xfrm>
          <a:prstGeom prst="rect">
            <a:avLst/>
          </a:prstGeom>
        </p:spPr>
      </p:pic>
      <p:sp>
        <p:nvSpPr>
          <p:cNvPr id="16" name="Parallelogram 15">
            <a:extLst>
              <a:ext uri="{FF2B5EF4-FFF2-40B4-BE49-F238E27FC236}">
                <a16:creationId xmlns:a16="http://schemas.microsoft.com/office/drawing/2014/main" id="{D903FE3B-ED5B-4F70-9CDE-821B25245653}"/>
              </a:ext>
            </a:extLst>
          </p:cNvPr>
          <p:cNvSpPr/>
          <p:nvPr userDrawn="1"/>
        </p:nvSpPr>
        <p:spPr>
          <a:xfrm>
            <a:off x="-723900" y="5118101"/>
            <a:ext cx="11925300" cy="1188000"/>
          </a:xfrm>
          <a:prstGeom prst="parallelogram">
            <a:avLst>
              <a:gd name="adj" fmla="val 48597"/>
            </a:avLst>
          </a:prstGeom>
          <a:solidFill>
            <a:schemeClr val="accent6"/>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0EF6C981-BBDA-4FD6-ACB3-A25E3050AA16}"/>
              </a:ext>
            </a:extLst>
          </p:cNvPr>
          <p:cNvPicPr>
            <a:picLocks noChangeAspect="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1401" y="267419"/>
            <a:ext cx="2637048" cy="1205886"/>
          </a:xfrm>
          <a:prstGeom prst="rect">
            <a:avLst/>
          </a:prstGeom>
        </p:spPr>
      </p:pic>
      <p:sp>
        <p:nvSpPr>
          <p:cNvPr id="2" name="Title 1">
            <a:extLst>
              <a:ext uri="{FF2B5EF4-FFF2-40B4-BE49-F238E27FC236}">
                <a16:creationId xmlns:a16="http://schemas.microsoft.com/office/drawing/2014/main" id="{1E4AE4F9-8C95-4773-A951-18FEFD2182D4}"/>
              </a:ext>
            </a:extLst>
          </p:cNvPr>
          <p:cNvSpPr>
            <a:spLocks noGrp="1"/>
          </p:cNvSpPr>
          <p:nvPr>
            <p:ph type="ctrTitle"/>
          </p:nvPr>
        </p:nvSpPr>
        <p:spPr>
          <a:xfrm>
            <a:off x="526451" y="5195738"/>
            <a:ext cx="10776549" cy="1026543"/>
          </a:xfrm>
        </p:spPr>
        <p:txBody>
          <a:bodyPr anchor="ctr"/>
          <a:lstStyle>
            <a:lvl1pPr algn="l">
              <a:defRPr sz="60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693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4" y="1764520"/>
            <a:ext cx="5732792" cy="4849123"/>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180286" y="1764520"/>
            <a:ext cx="5732792" cy="4849123"/>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2"/>
          </a:solidFill>
        </p:spPr>
        <p:txBody>
          <a:bodyPr lIns="180000" rIns="180000" anchor="ctr">
            <a:noAutofit/>
          </a:bodyPr>
          <a:lstStyle>
            <a:lvl1pPr marL="0" indent="0">
              <a:buNone/>
              <a:defRPr sz="1400" b="1">
                <a:solidFill>
                  <a:schemeClr val="bg1"/>
                </a:solidFill>
              </a:defRPr>
            </a:lvl1pPr>
            <a:lvl2pPr indent="0">
              <a:buNone/>
              <a:defRPr sz="1200" b="1">
                <a:solidFill>
                  <a:schemeClr val="bg1"/>
                </a:solidFill>
              </a:defRPr>
            </a:lvl2pPr>
            <a:lvl3pPr indent="0">
              <a:buNone/>
              <a:defRPr sz="1100" b="1">
                <a:solidFill>
                  <a:schemeClr val="bg1"/>
                </a:solidFill>
              </a:defRPr>
            </a:lvl3pPr>
            <a:lvl4pPr indent="0">
              <a:buNone/>
              <a:defRPr sz="1050" b="1">
                <a:solidFill>
                  <a:schemeClr val="bg1"/>
                </a:solidFill>
              </a:defRPr>
            </a:lvl4pPr>
            <a:lvl5pPr indent="0">
              <a:buNone/>
              <a:defRPr sz="105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3787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F2A2A-636D-448B-918A-B6E0036A53F1}"/>
              </a:ext>
            </a:extLst>
          </p:cNvPr>
          <p:cNvPicPr>
            <a:picLocks noChangeAspect="1"/>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ln>
            <a:noFill/>
          </a:ln>
          <a:effectLst/>
        </p:spPr>
      </p:pic>
      <p:sp>
        <p:nvSpPr>
          <p:cNvPr id="12" name="Right Triangle 11">
            <a:extLst>
              <a:ext uri="{FF2B5EF4-FFF2-40B4-BE49-F238E27FC236}">
                <a16:creationId xmlns:a16="http://schemas.microsoft.com/office/drawing/2014/main" id="{DE5BE0CE-6421-4D07-88C6-E011AC4F25A8}"/>
              </a:ext>
            </a:extLst>
          </p:cNvPr>
          <p:cNvSpPr/>
          <p:nvPr userDrawn="1"/>
        </p:nvSpPr>
        <p:spPr>
          <a:xfrm flipV="1">
            <a:off x="10452100" y="5422900"/>
            <a:ext cx="762000" cy="1188000"/>
          </a:xfrm>
          <a:prstGeom prst="rtTriangl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8" name="Parallelogram 17">
            <a:extLst>
              <a:ext uri="{FF2B5EF4-FFF2-40B4-BE49-F238E27FC236}">
                <a16:creationId xmlns:a16="http://schemas.microsoft.com/office/drawing/2014/main" id="{1B7D54B0-49EE-4594-B38F-6D575297FE19}"/>
              </a:ext>
            </a:extLst>
          </p:cNvPr>
          <p:cNvSpPr/>
          <p:nvPr userDrawn="1"/>
        </p:nvSpPr>
        <p:spPr>
          <a:xfrm>
            <a:off x="-723900" y="5118101"/>
            <a:ext cx="11925300" cy="1188000"/>
          </a:xfrm>
          <a:prstGeom prst="parallelogram">
            <a:avLst>
              <a:gd name="adj" fmla="val 48597"/>
            </a:avLst>
          </a:prstGeom>
          <a:solidFill>
            <a:schemeClr val="accent3"/>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DF2FD231-8000-4818-8F9A-B963D1D1BD9C}"/>
              </a:ext>
            </a:extLst>
          </p:cNvPr>
          <p:cNvSpPr>
            <a:spLocks noGrp="1"/>
          </p:cNvSpPr>
          <p:nvPr>
            <p:ph type="ctrTitle"/>
          </p:nvPr>
        </p:nvSpPr>
        <p:spPr>
          <a:xfrm>
            <a:off x="526451" y="5195738"/>
            <a:ext cx="10776549" cy="1026543"/>
          </a:xfrm>
          <a:prstGeom prst="rect">
            <a:avLst/>
          </a:prstGeom>
        </p:spPr>
        <p:txBody>
          <a:bodyPr anchor="b"/>
          <a:lstStyle>
            <a:lvl1pPr algn="l">
              <a:defRPr sz="6000">
                <a:solidFill>
                  <a:schemeClr val="bg1"/>
                </a:solidFill>
              </a:defRPr>
            </a:lvl1pPr>
          </a:lstStyle>
          <a:p>
            <a:r>
              <a:rPr lang="en-US"/>
              <a:t>Click to edit Master title style</a:t>
            </a:r>
            <a:endParaRPr lang="en-GB"/>
          </a:p>
        </p:txBody>
      </p:sp>
      <p:pic>
        <p:nvPicPr>
          <p:cNvPr id="20" name="Picture 19">
            <a:extLst>
              <a:ext uri="{FF2B5EF4-FFF2-40B4-BE49-F238E27FC236}">
                <a16:creationId xmlns:a16="http://schemas.microsoft.com/office/drawing/2014/main" id="{5CA10C50-BC89-4192-97E3-2A873C2B45EC}"/>
              </a:ext>
            </a:extLst>
          </p:cNvPr>
          <p:cNvPicPr>
            <a:picLocks noChangeAspect="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1401" y="267419"/>
            <a:ext cx="2637048" cy="1205886"/>
          </a:xfrm>
          <a:prstGeom prst="rect">
            <a:avLst/>
          </a:prstGeom>
        </p:spPr>
      </p:pic>
    </p:spTree>
    <p:extLst>
      <p:ext uri="{BB962C8B-B14F-4D97-AF65-F5344CB8AC3E}">
        <p14:creationId xmlns:p14="http://schemas.microsoft.com/office/powerpoint/2010/main" val="1117967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ean Pag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E5D8E3A-3F26-4257-A2D6-3BA8F2454738}"/>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7" name="Title Placeholder 1">
            <a:extLst>
              <a:ext uri="{FF2B5EF4-FFF2-40B4-BE49-F238E27FC236}">
                <a16:creationId xmlns:a16="http://schemas.microsoft.com/office/drawing/2014/main" id="{2F828159-CD71-4D2E-A69A-221B80777BC6}"/>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48851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996170"/>
            <a:ext cx="11635596" cy="5617473"/>
          </a:xfrm>
          <a:solidFill>
            <a:srgbClr val="E8EAF8"/>
          </a:solidFill>
          <a:ln>
            <a:solidFill>
              <a:schemeClr val="accent3"/>
            </a:solidFill>
          </a:ln>
        </p:spPr>
        <p:txBody>
          <a:bodyPr lIns="288000" tIns="288000" rIns="288000" bIns="288000">
            <a:noAutofit/>
          </a:bodyPr>
          <a:lstStyle>
            <a:lvl1pPr>
              <a:buClr>
                <a:schemeClr val="accent3"/>
              </a:buClr>
              <a:defRPr sz="1400"/>
            </a:lvl1pPr>
            <a:lvl2pPr>
              <a:buClr>
                <a:schemeClr val="accent3"/>
              </a:buClr>
              <a:defRPr sz="1400"/>
            </a:lvl2pPr>
            <a:lvl3pPr>
              <a:buClr>
                <a:schemeClr val="accent3"/>
              </a:buClr>
              <a:defRPr sz="1400"/>
            </a:lvl3pPr>
            <a:lvl4pPr>
              <a:buClr>
                <a:schemeClr val="accent3"/>
              </a:buClr>
              <a:defRPr sz="1400"/>
            </a:lvl4pPr>
            <a:lvl5pPr>
              <a:buClr>
                <a:schemeClr val="accent3"/>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5" name="Title Placeholder 1">
            <a:extLst>
              <a:ext uri="{FF2B5EF4-FFF2-40B4-BE49-F238E27FC236}">
                <a16:creationId xmlns:a16="http://schemas.microsoft.com/office/drawing/2014/main" id="{7CBB22E9-41CF-465E-B86A-A0913FFE47BD}"/>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972318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61417" cy="2778904"/>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778904"/>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3"/>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4660121"/>
            <a:ext cx="11635595" cy="2039248"/>
          </a:xfrm>
          <a:solidFill>
            <a:srgbClr val="E8EAF8"/>
          </a:solidFill>
          <a:ln>
            <a:solidFill>
              <a:schemeClr val="accent3"/>
            </a:solidFill>
          </a:ln>
        </p:spPr>
        <p:txBody>
          <a:bodyPr tIns="108000" bIns="108000">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187C612B-6A2A-44C9-8EBB-63AD91B62C7D}"/>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defRPr lang="en-GB" sz="1200" smtClean="0">
                <a:solidFill>
                  <a:schemeClr val="tx1">
                    <a:tint val="75000"/>
                  </a:schemeClr>
                </a:solidFill>
              </a:defRPr>
            </a:lvl1pPr>
          </a:lstStyle>
          <a:p>
            <a:pPr algn="r"/>
            <a:fld id="{6977525D-D2AF-4B7E-99DD-F742B73B3DDC}" type="slidenum">
              <a:rPr lang="en-GB" smtClean="0"/>
              <a:pPr algn="r"/>
              <a:t>‹#›</a:t>
            </a:fld>
            <a:endParaRPr lang="en-GB" dirty="0"/>
          </a:p>
        </p:txBody>
      </p:sp>
    </p:spTree>
    <p:extLst>
      <p:ext uri="{BB962C8B-B14F-4D97-AF65-F5344CB8AC3E}">
        <p14:creationId xmlns:p14="http://schemas.microsoft.com/office/powerpoint/2010/main" val="2716013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80467" cy="2074054"/>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074054"/>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6099053"/>
            <a:ext cx="11635595" cy="600315"/>
          </a:xfrm>
          <a:solidFill>
            <a:srgbClr val="E8EAF8"/>
          </a:solidFill>
          <a:ln>
            <a:solidFill>
              <a:schemeClr val="accent3"/>
            </a:solidFill>
          </a:ln>
        </p:spPr>
        <p:txBody>
          <a:bodyPr tIns="108000" bIns="108000">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8DAA244D-649D-4118-A35F-818A0D5D0062}"/>
              </a:ext>
            </a:extLst>
          </p:cNvPr>
          <p:cNvSpPr>
            <a:spLocks noGrp="1"/>
          </p:cNvSpPr>
          <p:nvPr>
            <p:ph type="body" sz="quarter" idx="16"/>
          </p:nvPr>
        </p:nvSpPr>
        <p:spPr>
          <a:xfrm>
            <a:off x="278922" y="3931787"/>
            <a:ext cx="5302728" cy="2074054"/>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E2013E2-9EFC-4FE3-A4CF-78AA12CBDD45}"/>
              </a:ext>
            </a:extLst>
          </p:cNvPr>
          <p:cNvSpPr>
            <a:spLocks noGrp="1"/>
          </p:cNvSpPr>
          <p:nvPr>
            <p:ph idx="17"/>
          </p:nvPr>
        </p:nvSpPr>
        <p:spPr>
          <a:xfrm>
            <a:off x="5732611" y="3934183"/>
            <a:ext cx="6180467" cy="2074054"/>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Placeholder 1">
            <a:extLst>
              <a:ext uri="{FF2B5EF4-FFF2-40B4-BE49-F238E27FC236}">
                <a16:creationId xmlns:a16="http://schemas.microsoft.com/office/drawing/2014/main" id="{3878D783-00A5-470B-94E8-49876EB5B001}"/>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6" name="Text Placeholder 10">
            <a:extLst>
              <a:ext uri="{FF2B5EF4-FFF2-40B4-BE49-F238E27FC236}">
                <a16:creationId xmlns:a16="http://schemas.microsoft.com/office/drawing/2014/main" id="{0F9983E7-FE96-4FFB-95E7-D4571740839A}"/>
              </a:ext>
            </a:extLst>
          </p:cNvPr>
          <p:cNvSpPr>
            <a:spLocks noGrp="1"/>
          </p:cNvSpPr>
          <p:nvPr>
            <p:ph type="body" sz="quarter" idx="14"/>
          </p:nvPr>
        </p:nvSpPr>
        <p:spPr>
          <a:xfrm>
            <a:off x="278922" y="955675"/>
            <a:ext cx="11634155" cy="682625"/>
          </a:xfrm>
          <a:solidFill>
            <a:schemeClr val="accent3"/>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2854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4" y="1764520"/>
            <a:ext cx="5732792" cy="4849123"/>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180286" y="1764520"/>
            <a:ext cx="5732792" cy="4849123"/>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4FA78F67-25C1-4F47-89DE-ECBAB7C35315}"/>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BB134D32-8A6A-425B-9844-43C8118D033D}"/>
              </a:ext>
            </a:extLst>
          </p:cNvPr>
          <p:cNvSpPr>
            <a:spLocks noGrp="1"/>
          </p:cNvSpPr>
          <p:nvPr>
            <p:ph type="body" sz="quarter" idx="14"/>
          </p:nvPr>
        </p:nvSpPr>
        <p:spPr>
          <a:xfrm>
            <a:off x="278922" y="955675"/>
            <a:ext cx="11634155" cy="682625"/>
          </a:xfrm>
          <a:solidFill>
            <a:schemeClr val="accent3"/>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1696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80467" cy="2419200"/>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419200"/>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3"/>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8DAA244D-649D-4118-A35F-818A0D5D0062}"/>
              </a:ext>
            </a:extLst>
          </p:cNvPr>
          <p:cNvSpPr>
            <a:spLocks noGrp="1"/>
          </p:cNvSpPr>
          <p:nvPr>
            <p:ph type="body" sz="quarter" idx="16"/>
          </p:nvPr>
        </p:nvSpPr>
        <p:spPr>
          <a:xfrm>
            <a:off x="278922" y="4280167"/>
            <a:ext cx="5302728" cy="2419200"/>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E2013E2-9EFC-4FE3-A4CF-78AA12CBDD45}"/>
              </a:ext>
            </a:extLst>
          </p:cNvPr>
          <p:cNvSpPr>
            <a:spLocks noGrp="1"/>
          </p:cNvSpPr>
          <p:nvPr>
            <p:ph idx="17"/>
          </p:nvPr>
        </p:nvSpPr>
        <p:spPr>
          <a:xfrm>
            <a:off x="5732610" y="4280167"/>
            <a:ext cx="6180467" cy="2419200"/>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1300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E7DF8A-1278-4FFE-91F8-4DFB79114C83}"/>
              </a:ext>
            </a:extLst>
          </p:cNvPr>
          <p:cNvPicPr>
            <a:picLocks noChangeAspect="1"/>
          </p:cNvPicPr>
          <p:nvPr userDrawn="1"/>
        </p:nvPicPr>
        <p:blipFill rotWithShape="1">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a:ln>
            <a:noFill/>
          </a:ln>
          <a:effectLst/>
        </p:spPr>
      </p:pic>
      <p:sp>
        <p:nvSpPr>
          <p:cNvPr id="16" name="Parallelogram 15">
            <a:extLst>
              <a:ext uri="{FF2B5EF4-FFF2-40B4-BE49-F238E27FC236}">
                <a16:creationId xmlns:a16="http://schemas.microsoft.com/office/drawing/2014/main" id="{D903FE3B-ED5B-4F70-9CDE-821B25245653}"/>
              </a:ext>
            </a:extLst>
          </p:cNvPr>
          <p:cNvSpPr/>
          <p:nvPr userDrawn="1"/>
        </p:nvSpPr>
        <p:spPr>
          <a:xfrm>
            <a:off x="-723900" y="5118101"/>
            <a:ext cx="11925300" cy="1188000"/>
          </a:xfrm>
          <a:prstGeom prst="parallelogram">
            <a:avLst>
              <a:gd name="adj" fmla="val 48597"/>
            </a:avLst>
          </a:prstGeom>
          <a:solidFill>
            <a:schemeClr val="accent4"/>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endParaRPr lang="en-GB" dirty="0"/>
          </a:p>
        </p:txBody>
      </p:sp>
      <p:pic>
        <p:nvPicPr>
          <p:cNvPr id="8" name="Picture 7">
            <a:extLst>
              <a:ext uri="{FF2B5EF4-FFF2-40B4-BE49-F238E27FC236}">
                <a16:creationId xmlns:a16="http://schemas.microsoft.com/office/drawing/2014/main" id="{0EF6C981-BBDA-4FD6-ACB3-A25E3050AA16}"/>
              </a:ext>
            </a:extLst>
          </p:cNvPr>
          <p:cNvPicPr>
            <a:picLocks noChangeAspect="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1401" y="267419"/>
            <a:ext cx="2637048" cy="1205886"/>
          </a:xfrm>
          <a:prstGeom prst="rect">
            <a:avLst/>
          </a:prstGeom>
        </p:spPr>
      </p:pic>
      <p:sp>
        <p:nvSpPr>
          <p:cNvPr id="2" name="Title 1">
            <a:extLst>
              <a:ext uri="{FF2B5EF4-FFF2-40B4-BE49-F238E27FC236}">
                <a16:creationId xmlns:a16="http://schemas.microsoft.com/office/drawing/2014/main" id="{1E4AE4F9-8C95-4773-A951-18FEFD2182D4}"/>
              </a:ext>
            </a:extLst>
          </p:cNvPr>
          <p:cNvSpPr>
            <a:spLocks noGrp="1"/>
          </p:cNvSpPr>
          <p:nvPr>
            <p:ph type="ctrTitle"/>
          </p:nvPr>
        </p:nvSpPr>
        <p:spPr>
          <a:xfrm>
            <a:off x="526451" y="5195738"/>
            <a:ext cx="10776549" cy="1026543"/>
          </a:xfrm>
        </p:spPr>
        <p:txBody>
          <a:bodyPr anchor="b"/>
          <a:lstStyle>
            <a:lvl1pPr algn="l">
              <a:defRPr sz="60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11380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ea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C2D0-215C-434A-A009-223BAB4DAA98}"/>
              </a:ext>
            </a:extLst>
          </p:cNvPr>
          <p:cNvSpPr>
            <a:spLocks noGrp="1"/>
          </p:cNvSpPr>
          <p:nvPr>
            <p:ph type="title"/>
          </p:nvPr>
        </p:nvSpPr>
        <p:spPr/>
        <p:txBody>
          <a:body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6E5D8E3A-3F26-4257-A2D6-3BA8F2454738}"/>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defRPr lang="en-GB" sz="1200" smtClean="0">
                <a:solidFill>
                  <a:schemeClr val="tx1">
                    <a:tint val="75000"/>
                  </a:schemeClr>
                </a:solidFill>
              </a:defRPr>
            </a:lvl1pPr>
          </a:lstStyle>
          <a:p>
            <a:pPr algn="r"/>
            <a:fld id="{6977525D-D2AF-4B7E-99DD-F742B73B3DDC}" type="slidenum">
              <a:rPr lang="en-GB" smtClean="0"/>
              <a:pPr algn="r"/>
              <a:t>‹#›</a:t>
            </a:fld>
            <a:endParaRPr lang="en-GB" dirty="0"/>
          </a:p>
        </p:txBody>
      </p:sp>
    </p:spTree>
    <p:extLst>
      <p:ext uri="{BB962C8B-B14F-4D97-AF65-F5344CB8AC3E}">
        <p14:creationId xmlns:p14="http://schemas.microsoft.com/office/powerpoint/2010/main" val="213578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ea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C2D0-215C-434A-A009-223BAB4DAA98}"/>
              </a:ext>
            </a:extLst>
          </p:cNvPr>
          <p:cNvSpPr>
            <a:spLocks noGrp="1"/>
          </p:cNvSpPr>
          <p:nvPr>
            <p:ph type="title"/>
          </p:nvPr>
        </p:nvSpPr>
        <p:spPr/>
        <p:txBody>
          <a:body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6E5D8E3A-3F26-4257-A2D6-3BA8F2454738}"/>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2985354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996170"/>
            <a:ext cx="11635596" cy="5617473"/>
          </a:xfrm>
          <a:solidFill>
            <a:srgbClr val="FAE6F7"/>
          </a:solidFill>
          <a:ln>
            <a:solidFill>
              <a:schemeClr val="accent4"/>
            </a:solidFill>
          </a:ln>
        </p:spPr>
        <p:txBody>
          <a:bodyPr lIns="288000" tIns="288000" rIns="288000" bIns="288000">
            <a:noAutofit/>
          </a:bodyPr>
          <a:lstStyle>
            <a:lvl1pPr>
              <a:buClr>
                <a:schemeClr val="accent2"/>
              </a:buClr>
              <a:defRPr sz="1400"/>
            </a:lvl1pPr>
            <a:lvl2pPr>
              <a:buClr>
                <a:schemeClr val="accent2"/>
              </a:buClr>
              <a:defRPr sz="1400"/>
            </a:lvl2pPr>
            <a:lvl3pPr>
              <a:buClr>
                <a:schemeClr val="accent2"/>
              </a:buClr>
              <a:defRPr sz="1400"/>
            </a:lvl3pPr>
            <a:lvl4pPr>
              <a:buClr>
                <a:schemeClr val="accent2"/>
              </a:buClr>
              <a:defRPr sz="14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3749367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61417" cy="2778904"/>
          </a:xfrm>
        </p:spPr>
        <p:txBody>
          <a:bodyPr>
            <a:norm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defRPr lang="en-GB" sz="1200" smtClean="0">
                <a:solidFill>
                  <a:schemeClr val="tx1">
                    <a:tint val="75000"/>
                  </a:schemeClr>
                </a:solidFill>
              </a:defRPr>
            </a:lvl1pPr>
          </a:lstStyle>
          <a:p>
            <a:pPr algn="r"/>
            <a:fld id="{6977525D-D2AF-4B7E-99DD-F742B73B3DDC}" type="slidenum">
              <a:rPr lang="en-GB" smtClean="0"/>
              <a:pPr algn="r"/>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778904"/>
          </a:xfrm>
        </p:spPr>
        <p:txBody>
          <a:bodyPr>
            <a:no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4"/>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4660121"/>
            <a:ext cx="11635595" cy="2039248"/>
          </a:xfrm>
          <a:solidFill>
            <a:srgbClr val="FAE6F7"/>
          </a:solidFill>
          <a:ln/>
        </p:spPr>
        <p:style>
          <a:lnRef idx="2">
            <a:schemeClr val="accent4"/>
          </a:lnRef>
          <a:fillRef idx="1">
            <a:schemeClr val="lt1"/>
          </a:fillRef>
          <a:effectRef idx="0">
            <a:schemeClr val="accent4"/>
          </a:effectRef>
          <a:fontRef idx="minor">
            <a:schemeClr val="dk1"/>
          </a:fontRef>
        </p:style>
        <p:txBody>
          <a:bodyPr tIns="108000" bIns="108000">
            <a:norm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7501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80467" cy="2074054"/>
          </a:xfrm>
        </p:spPr>
        <p:txBody>
          <a:bodyPr>
            <a:norm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074054"/>
          </a:xfrm>
        </p:spPr>
        <p:txBody>
          <a:bodyPr>
            <a:no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6099053"/>
            <a:ext cx="11635595" cy="600315"/>
          </a:xfrm>
          <a:solidFill>
            <a:srgbClr val="FAE6F7"/>
          </a:solidFill>
          <a:ln/>
        </p:spPr>
        <p:style>
          <a:lnRef idx="2">
            <a:schemeClr val="accent4"/>
          </a:lnRef>
          <a:fillRef idx="1">
            <a:schemeClr val="lt1"/>
          </a:fillRef>
          <a:effectRef idx="0">
            <a:schemeClr val="accent4"/>
          </a:effectRef>
          <a:fontRef idx="minor">
            <a:schemeClr val="dk1"/>
          </a:fontRef>
        </p:style>
        <p:txBody>
          <a:bodyPr tIns="108000" bIns="108000">
            <a:no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8DAA244D-649D-4118-A35F-818A0D5D0062}"/>
              </a:ext>
            </a:extLst>
          </p:cNvPr>
          <p:cNvSpPr>
            <a:spLocks noGrp="1"/>
          </p:cNvSpPr>
          <p:nvPr>
            <p:ph type="body" sz="quarter" idx="16"/>
          </p:nvPr>
        </p:nvSpPr>
        <p:spPr>
          <a:xfrm>
            <a:off x="278922" y="3931787"/>
            <a:ext cx="5302728" cy="2074054"/>
          </a:xfrm>
        </p:spPr>
        <p:txBody>
          <a:bodyPr>
            <a:no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E2013E2-9EFC-4FE3-A4CF-78AA12CBDD45}"/>
              </a:ext>
            </a:extLst>
          </p:cNvPr>
          <p:cNvSpPr>
            <a:spLocks noGrp="1"/>
          </p:cNvSpPr>
          <p:nvPr>
            <p:ph idx="17"/>
          </p:nvPr>
        </p:nvSpPr>
        <p:spPr>
          <a:xfrm>
            <a:off x="5732611" y="3934183"/>
            <a:ext cx="6180467" cy="2074054"/>
          </a:xfrm>
        </p:spPr>
        <p:txBody>
          <a:bodyPr>
            <a:norm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EFFBB857-1892-456D-9B9B-24204DA84035}"/>
              </a:ext>
            </a:extLst>
          </p:cNvPr>
          <p:cNvSpPr>
            <a:spLocks noGrp="1"/>
          </p:cNvSpPr>
          <p:nvPr>
            <p:ph type="body" sz="quarter" idx="14"/>
          </p:nvPr>
        </p:nvSpPr>
        <p:spPr>
          <a:xfrm>
            <a:off x="278922" y="955675"/>
            <a:ext cx="11634155" cy="682625"/>
          </a:xfrm>
          <a:solidFill>
            <a:schemeClr val="accent4"/>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428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4" y="1764520"/>
            <a:ext cx="5732792" cy="4849123"/>
          </a:xfrm>
        </p:spPr>
        <p:txBody>
          <a:bodyPr>
            <a:norm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180286" y="1764520"/>
            <a:ext cx="5732792" cy="4849123"/>
          </a:xfrm>
        </p:spPr>
        <p:txBody>
          <a:bodyPr>
            <a:noAutofit/>
          </a:bodyPr>
          <a:lstStyle>
            <a:lvl1pPr>
              <a:buClr>
                <a:schemeClr val="accent4"/>
              </a:buClr>
              <a:defRPr sz="1200"/>
            </a:lvl1pPr>
            <a:lvl2pPr>
              <a:buClr>
                <a:schemeClr val="accent4"/>
              </a:buClr>
              <a:defRPr sz="1100"/>
            </a:lvl2pPr>
            <a:lvl3pPr>
              <a:buClr>
                <a:schemeClr val="accent4"/>
              </a:buClr>
              <a:defRPr sz="1050"/>
            </a:lvl3pPr>
            <a:lvl4pPr>
              <a:buClr>
                <a:schemeClr val="accent4"/>
              </a:buClr>
              <a:defRPr sz="1000"/>
            </a:lvl4pPr>
            <a:lvl5pPr>
              <a:buClr>
                <a:schemeClr val="accent4"/>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4"/>
          </a:solidFill>
        </p:spPr>
        <p:txBody>
          <a:bodyPr>
            <a:noAutofit/>
          </a:bodyPr>
          <a:lstStyle>
            <a:lvl1pPr>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6136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BDA429-8DD5-8540-BF39-D8721079F0AF}" type="slidenum">
              <a:rPr lang="en-US" smtClean="0"/>
              <a:t>‹#›</a:t>
            </a:fld>
            <a:endParaRPr lang="en-US" dirty="0"/>
          </a:p>
        </p:txBody>
      </p:sp>
    </p:spTree>
    <p:extLst>
      <p:ext uri="{BB962C8B-B14F-4D97-AF65-F5344CB8AC3E}">
        <p14:creationId xmlns:p14="http://schemas.microsoft.com/office/powerpoint/2010/main" val="4022138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321143" y="92076"/>
            <a:ext cx="751116" cy="365125"/>
          </a:xfrm>
          <a:prstGeom prst="rect">
            <a:avLst/>
          </a:prstGeom>
        </p:spPr>
        <p:txBody>
          <a:bodyPr/>
          <a:lstStyle>
            <a:lvl1pPr algn="r">
              <a:defRPr/>
            </a:lvl1pPr>
          </a:lstStyle>
          <a:p>
            <a:fld id="{FDBDA429-8DD5-8540-BF39-D8721079F0AF}" type="slidenum">
              <a:rPr lang="en-US" smtClean="0"/>
              <a:pPr/>
              <a:t>‹#›</a:t>
            </a:fld>
            <a:endParaRPr lang="en-US" dirty="0"/>
          </a:p>
        </p:txBody>
      </p:sp>
    </p:spTree>
    <p:extLst>
      <p:ext uri="{BB962C8B-B14F-4D97-AF65-F5344CB8AC3E}">
        <p14:creationId xmlns:p14="http://schemas.microsoft.com/office/powerpoint/2010/main" val="2879632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4" y="1764520"/>
            <a:ext cx="5732792" cy="4849123"/>
          </a:xfrm>
        </p:spPr>
        <p:txBody>
          <a:bodyPr>
            <a:norm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180286" y="1764520"/>
            <a:ext cx="5732792" cy="4849123"/>
          </a:xfrm>
        </p:spPr>
        <p:txBody>
          <a:bodyPr>
            <a:noAutofit/>
          </a:bodyPr>
          <a:lstStyle>
            <a:lvl1pPr>
              <a:buClr>
                <a:schemeClr val="accent3"/>
              </a:buClr>
              <a:defRPr sz="1200"/>
            </a:lvl1pPr>
            <a:lvl2pPr>
              <a:buClr>
                <a:schemeClr val="accent3"/>
              </a:buClr>
              <a:defRPr sz="1100"/>
            </a:lvl2pPr>
            <a:lvl3pPr>
              <a:buClr>
                <a:schemeClr val="accent3"/>
              </a:buClr>
              <a:defRPr sz="1050"/>
            </a:lvl3pPr>
            <a:lvl4pPr>
              <a:buClr>
                <a:schemeClr val="accent3"/>
              </a:buClr>
              <a:defRPr sz="100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4FA78F67-25C1-4F47-89DE-ECBAB7C35315}"/>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BB134D32-8A6A-425B-9844-43C8118D033D}"/>
              </a:ext>
            </a:extLst>
          </p:cNvPr>
          <p:cNvSpPr>
            <a:spLocks noGrp="1"/>
          </p:cNvSpPr>
          <p:nvPr>
            <p:ph type="body" sz="quarter" idx="14"/>
          </p:nvPr>
        </p:nvSpPr>
        <p:spPr>
          <a:xfrm>
            <a:off x="278922" y="955675"/>
            <a:ext cx="11634155" cy="682625"/>
          </a:xfrm>
          <a:solidFill>
            <a:schemeClr val="accent3"/>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49986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E79F2F-7815-413E-B3DF-A5CB89E67A31}"/>
              </a:ext>
            </a:extLst>
          </p:cNvPr>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858001"/>
          </a:xfrm>
          <a:prstGeom prst="rect">
            <a:avLst/>
          </a:prstGeom>
          <a:ln>
            <a:noFill/>
          </a:ln>
          <a:effectLst/>
        </p:spPr>
      </p:pic>
      <p:sp>
        <p:nvSpPr>
          <p:cNvPr id="16" name="Parallelogram 15">
            <a:extLst>
              <a:ext uri="{FF2B5EF4-FFF2-40B4-BE49-F238E27FC236}">
                <a16:creationId xmlns:a16="http://schemas.microsoft.com/office/drawing/2014/main" id="{D903FE3B-ED5B-4F70-9CDE-821B25245653}"/>
              </a:ext>
            </a:extLst>
          </p:cNvPr>
          <p:cNvSpPr/>
          <p:nvPr userDrawn="1"/>
        </p:nvSpPr>
        <p:spPr>
          <a:xfrm>
            <a:off x="-723900" y="5118101"/>
            <a:ext cx="11925300" cy="1188000"/>
          </a:xfrm>
          <a:prstGeom prst="parallelogram">
            <a:avLst>
              <a:gd name="adj" fmla="val 48597"/>
            </a:avLst>
          </a:prstGeom>
          <a:solidFill>
            <a:schemeClr val="tx2"/>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E4AE4F9-8C95-4773-A951-18FEFD2182D4}"/>
              </a:ext>
            </a:extLst>
          </p:cNvPr>
          <p:cNvSpPr>
            <a:spLocks noGrp="1"/>
          </p:cNvSpPr>
          <p:nvPr>
            <p:ph type="ctrTitle"/>
          </p:nvPr>
        </p:nvSpPr>
        <p:spPr>
          <a:xfrm>
            <a:off x="526451" y="5195738"/>
            <a:ext cx="10776549" cy="1026543"/>
          </a:xfrm>
        </p:spPr>
        <p:txBody>
          <a:bodyPr anchor="b"/>
          <a:lstStyle>
            <a:lvl1pPr algn="l">
              <a:defRPr sz="6000">
                <a:solidFill>
                  <a:schemeClr val="bg1"/>
                </a:solidFill>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8635B2BA-1DC5-4272-A17F-D2FBFAB20BDC}"/>
              </a:ext>
            </a:extLst>
          </p:cNvPr>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1401" y="267419"/>
            <a:ext cx="2637048" cy="1205886"/>
          </a:xfrm>
          <a:prstGeom prst="rect">
            <a:avLst/>
          </a:prstGeom>
        </p:spPr>
      </p:pic>
    </p:spTree>
    <p:extLst>
      <p:ext uri="{BB962C8B-B14F-4D97-AF65-F5344CB8AC3E}">
        <p14:creationId xmlns:p14="http://schemas.microsoft.com/office/powerpoint/2010/main" val="3402674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C2D0-215C-434A-A009-223BAB4DAA98}"/>
              </a:ext>
            </a:extLst>
          </p:cNvPr>
          <p:cNvSpPr>
            <a:spLocks noGrp="1"/>
          </p:cNvSpPr>
          <p:nvPr>
            <p:ph type="title"/>
          </p:nvPr>
        </p:nvSpPr>
        <p:spPr/>
        <p:txBody>
          <a:body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6E5D8E3A-3F26-4257-A2D6-3BA8F2454738}"/>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239548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996170"/>
            <a:ext cx="11635596" cy="5617473"/>
          </a:xfrm>
        </p:spPr>
        <p:txBody>
          <a:bodyPr>
            <a:noAutofit/>
          </a:bodyPr>
          <a:lstStyle>
            <a:lvl1pPr>
              <a:buClr>
                <a:schemeClr val="tx2"/>
              </a:buClr>
              <a:defRPr sz="1400"/>
            </a:lvl1pPr>
            <a:lvl2pPr>
              <a:buClr>
                <a:schemeClr val="tx2"/>
              </a:buClr>
              <a:defRPr sz="1200"/>
            </a:lvl2pPr>
            <a:lvl3pPr>
              <a:buClr>
                <a:schemeClr val="tx2"/>
              </a:buClr>
              <a:defRPr sz="1100"/>
            </a:lvl3pPr>
            <a:lvl4pPr>
              <a:buClr>
                <a:schemeClr val="tx2"/>
              </a:buClr>
              <a:defRPr sz="1050"/>
            </a:lvl4pPr>
            <a:lvl5pPr>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72291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996170"/>
            <a:ext cx="11635596" cy="5617473"/>
          </a:xfrm>
        </p:spPr>
        <p:txBody>
          <a:bodyPr>
            <a:noAutofit/>
          </a:bodyPr>
          <a:lstStyle>
            <a:lvl1pPr>
              <a:buClr>
                <a:schemeClr val="accent2"/>
              </a:buClr>
              <a:defRPr sz="1400"/>
            </a:lvl1pPr>
            <a:lvl2pPr>
              <a:buClr>
                <a:schemeClr val="accent2"/>
              </a:buClr>
              <a:defRPr sz="1200"/>
            </a:lvl2pPr>
            <a:lvl3pPr>
              <a:buClr>
                <a:schemeClr val="accent2"/>
              </a:buClr>
              <a:defRPr sz="1100"/>
            </a:lvl3pPr>
            <a:lvl4pPr>
              <a:buClr>
                <a:schemeClr val="accent2"/>
              </a:buClr>
              <a:defRPr sz="1050"/>
            </a:lvl4pPr>
            <a:lvl5pPr>
              <a:buClr>
                <a:schemeClr val="accent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301091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600DD9-893F-4490-8DA3-C9880E088DEA}"/>
              </a:ext>
            </a:extLst>
          </p:cNvPr>
          <p:cNvPicPr>
            <a:picLocks noChangeAspect="1"/>
          </p:cNvPicPr>
          <p:nvPr userDrawn="1"/>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a:ln>
            <a:noFill/>
          </a:ln>
          <a:effectLst/>
        </p:spPr>
      </p:pic>
      <p:sp>
        <p:nvSpPr>
          <p:cNvPr id="16" name="Parallelogram 15">
            <a:extLst>
              <a:ext uri="{FF2B5EF4-FFF2-40B4-BE49-F238E27FC236}">
                <a16:creationId xmlns:a16="http://schemas.microsoft.com/office/drawing/2014/main" id="{D903FE3B-ED5B-4F70-9CDE-821B25245653}"/>
              </a:ext>
            </a:extLst>
          </p:cNvPr>
          <p:cNvSpPr/>
          <p:nvPr userDrawn="1"/>
        </p:nvSpPr>
        <p:spPr>
          <a:xfrm>
            <a:off x="-723900" y="5118101"/>
            <a:ext cx="11925300" cy="1188000"/>
          </a:xfrm>
          <a:prstGeom prst="parallelogram">
            <a:avLst>
              <a:gd name="adj" fmla="val 48597"/>
            </a:avLst>
          </a:prstGeom>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endParaRPr lang="en-GB" dirty="0"/>
          </a:p>
        </p:txBody>
      </p:sp>
      <p:pic>
        <p:nvPicPr>
          <p:cNvPr id="8" name="Picture 7">
            <a:extLst>
              <a:ext uri="{FF2B5EF4-FFF2-40B4-BE49-F238E27FC236}">
                <a16:creationId xmlns:a16="http://schemas.microsoft.com/office/drawing/2014/main" id="{0EF6C981-BBDA-4FD6-ACB3-A25E3050AA16}"/>
              </a:ext>
            </a:extLst>
          </p:cNvPr>
          <p:cNvPicPr>
            <a:picLocks noChangeAspect="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1401" y="267419"/>
            <a:ext cx="2637048" cy="1205886"/>
          </a:xfrm>
          <a:prstGeom prst="rect">
            <a:avLst/>
          </a:prstGeom>
        </p:spPr>
      </p:pic>
      <p:sp>
        <p:nvSpPr>
          <p:cNvPr id="2" name="Title 1">
            <a:extLst>
              <a:ext uri="{FF2B5EF4-FFF2-40B4-BE49-F238E27FC236}">
                <a16:creationId xmlns:a16="http://schemas.microsoft.com/office/drawing/2014/main" id="{1E4AE4F9-8C95-4773-A951-18FEFD2182D4}"/>
              </a:ext>
            </a:extLst>
          </p:cNvPr>
          <p:cNvSpPr>
            <a:spLocks noGrp="1"/>
          </p:cNvSpPr>
          <p:nvPr>
            <p:ph type="ctrTitle"/>
          </p:nvPr>
        </p:nvSpPr>
        <p:spPr>
          <a:xfrm>
            <a:off x="526451" y="5195738"/>
            <a:ext cx="10776549" cy="1026543"/>
          </a:xfrm>
        </p:spPr>
        <p:txBody>
          <a:bodyPr anchor="b"/>
          <a:lstStyle>
            <a:lvl1pPr algn="l">
              <a:defRPr sz="60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5367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C2D0-215C-434A-A009-223BAB4DAA98}"/>
              </a:ext>
            </a:extLst>
          </p:cNvPr>
          <p:cNvSpPr>
            <a:spLocks noGrp="1"/>
          </p:cNvSpPr>
          <p:nvPr>
            <p:ph type="title"/>
          </p:nvPr>
        </p:nvSpPr>
        <p:spPr/>
        <p:txBody>
          <a:bodyPr>
            <a:noAutofit/>
          </a:body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6E5D8E3A-3F26-4257-A2D6-3BA8F2454738}"/>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424321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996170"/>
            <a:ext cx="11635596" cy="5617473"/>
          </a:xfrm>
          <a:solidFill>
            <a:srgbClr val="FFE1EC"/>
          </a:solidFill>
          <a:ln>
            <a:solidFill>
              <a:schemeClr val="accent2"/>
            </a:solidFill>
          </a:ln>
        </p:spPr>
        <p:txBody>
          <a:bodyPr lIns="288000" tIns="288000" rIns="288000" bIns="288000">
            <a:noAutofit/>
          </a:bodyPr>
          <a:lstStyle>
            <a:lvl1pPr>
              <a:buClr>
                <a:schemeClr val="accent2"/>
              </a:buClr>
              <a:defRPr sz="1400"/>
            </a:lvl1pPr>
            <a:lvl2pPr>
              <a:buClr>
                <a:schemeClr val="accent2"/>
              </a:buClr>
              <a:defRPr sz="1400"/>
            </a:lvl2pPr>
            <a:lvl3pPr>
              <a:buClr>
                <a:schemeClr val="accent2"/>
              </a:buClr>
              <a:defRPr sz="1400"/>
            </a:lvl3pPr>
            <a:lvl4pPr>
              <a:buClr>
                <a:schemeClr val="accent2"/>
              </a:buClr>
              <a:defRPr sz="14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Tree>
    <p:extLst>
      <p:ext uri="{BB962C8B-B14F-4D97-AF65-F5344CB8AC3E}">
        <p14:creationId xmlns:p14="http://schemas.microsoft.com/office/powerpoint/2010/main" val="46187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61417" cy="2778904"/>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solidFill>
              </a:defRPr>
            </a:lvl1pPr>
          </a:lstStyle>
          <a:p>
            <a:fld id="{6977525D-D2AF-4B7E-99DD-F742B73B3DDC}" type="slidenum">
              <a:rPr lang="en-GB" smtClean="0"/>
              <a:pPr/>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778904"/>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2"/>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4660121"/>
            <a:ext cx="11635595" cy="2039248"/>
          </a:xfrm>
          <a:solidFill>
            <a:srgbClr val="FFE1EC"/>
          </a:solidFill>
          <a:ln>
            <a:solidFill>
              <a:schemeClr val="accent2"/>
            </a:solidFill>
          </a:ln>
        </p:spPr>
        <p:txBody>
          <a:bodyPr tIns="108000" bIns="108000">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6465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80467" cy="2074054"/>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074054"/>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2"/>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C9CF3E1A-FB45-4D83-9C27-E8587B039F3E}"/>
              </a:ext>
            </a:extLst>
          </p:cNvPr>
          <p:cNvSpPr>
            <a:spLocks noGrp="1"/>
          </p:cNvSpPr>
          <p:nvPr>
            <p:ph type="body" sz="quarter" idx="15"/>
          </p:nvPr>
        </p:nvSpPr>
        <p:spPr>
          <a:xfrm>
            <a:off x="277482" y="6099053"/>
            <a:ext cx="11635595" cy="600315"/>
          </a:xfrm>
          <a:solidFill>
            <a:srgbClr val="FFE1EC"/>
          </a:solidFill>
          <a:ln>
            <a:solidFill>
              <a:schemeClr val="accent2"/>
            </a:solidFill>
          </a:ln>
        </p:spPr>
        <p:txBody>
          <a:bodyPr tIns="108000" bIns="108000">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8DAA244D-649D-4118-A35F-818A0D5D0062}"/>
              </a:ext>
            </a:extLst>
          </p:cNvPr>
          <p:cNvSpPr>
            <a:spLocks noGrp="1"/>
          </p:cNvSpPr>
          <p:nvPr>
            <p:ph type="body" sz="quarter" idx="16"/>
          </p:nvPr>
        </p:nvSpPr>
        <p:spPr>
          <a:xfrm>
            <a:off x="278922" y="3931787"/>
            <a:ext cx="5302728" cy="2074054"/>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E2013E2-9EFC-4FE3-A4CF-78AA12CBDD45}"/>
              </a:ext>
            </a:extLst>
          </p:cNvPr>
          <p:cNvSpPr>
            <a:spLocks noGrp="1"/>
          </p:cNvSpPr>
          <p:nvPr>
            <p:ph idx="17"/>
          </p:nvPr>
        </p:nvSpPr>
        <p:spPr>
          <a:xfrm>
            <a:off x="5732611" y="3934183"/>
            <a:ext cx="6180467" cy="2074054"/>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357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24DE-49B9-4B44-A4E6-A0D98E45B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012E8-B6BC-4193-A539-513F59E7D645}"/>
              </a:ext>
            </a:extLst>
          </p:cNvPr>
          <p:cNvSpPr>
            <a:spLocks noGrp="1"/>
          </p:cNvSpPr>
          <p:nvPr>
            <p:ph idx="1"/>
          </p:nvPr>
        </p:nvSpPr>
        <p:spPr>
          <a:xfrm>
            <a:off x="277483" y="1764521"/>
            <a:ext cx="6180467" cy="2419200"/>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BB8850A-8B21-4FE9-A390-F7D20E172204}"/>
              </a:ext>
            </a:extLst>
          </p:cNvPr>
          <p:cNvSpPr>
            <a:spLocks noGrp="1"/>
          </p:cNvSpPr>
          <p:nvPr>
            <p:ph type="sldNum" sz="quarter" idx="4"/>
          </p:nvPr>
        </p:nvSpPr>
        <p:spPr>
          <a:xfrm>
            <a:off x="11464505" y="244356"/>
            <a:ext cx="4485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525D-D2AF-4B7E-99DD-F742B73B3DDC}" type="slidenum">
              <a:rPr lang="en-GB" smtClean="0"/>
              <a:t>‹#›</a:t>
            </a:fld>
            <a:endParaRPr lang="en-GB" dirty="0"/>
          </a:p>
        </p:txBody>
      </p:sp>
      <p:sp>
        <p:nvSpPr>
          <p:cNvPr id="11" name="Text Placeholder 10">
            <a:extLst>
              <a:ext uri="{FF2B5EF4-FFF2-40B4-BE49-F238E27FC236}">
                <a16:creationId xmlns:a16="http://schemas.microsoft.com/office/drawing/2014/main" id="{12A9AA0C-3CBF-44B4-AC6B-BFF330D4B529}"/>
              </a:ext>
            </a:extLst>
          </p:cNvPr>
          <p:cNvSpPr>
            <a:spLocks noGrp="1"/>
          </p:cNvSpPr>
          <p:nvPr>
            <p:ph type="body" sz="quarter" idx="13"/>
          </p:nvPr>
        </p:nvSpPr>
        <p:spPr>
          <a:xfrm>
            <a:off x="6610350" y="1764521"/>
            <a:ext cx="5302728" cy="2419200"/>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9F5D333-F0E0-490F-B168-DD5B873726B2}"/>
              </a:ext>
            </a:extLst>
          </p:cNvPr>
          <p:cNvSpPr>
            <a:spLocks noGrp="1"/>
          </p:cNvSpPr>
          <p:nvPr>
            <p:ph type="body" sz="quarter" idx="14"/>
          </p:nvPr>
        </p:nvSpPr>
        <p:spPr>
          <a:xfrm>
            <a:off x="278922" y="955675"/>
            <a:ext cx="11634155" cy="682625"/>
          </a:xfrm>
          <a:solidFill>
            <a:schemeClr val="accent2"/>
          </a:solidFill>
        </p:spPr>
        <p:txBody>
          <a:bodyPr lIns="180000" rIns="180000" anchor="ctr">
            <a:noAutofit/>
          </a:bodyPr>
          <a:lstStyle>
            <a:lvl1pPr marL="0" indent="0">
              <a:buNone/>
              <a:defRPr sz="1400" b="1">
                <a:solidFill>
                  <a:schemeClr val="bg1"/>
                </a:solidFill>
              </a:defRPr>
            </a:lvl1pPr>
            <a:lvl2pPr>
              <a:buNone/>
              <a:defRPr sz="1200" b="1">
                <a:solidFill>
                  <a:schemeClr val="bg1"/>
                </a:solidFill>
              </a:defRPr>
            </a:lvl2pPr>
            <a:lvl3pPr>
              <a:buNone/>
              <a:defRPr sz="1100" b="1">
                <a:solidFill>
                  <a:schemeClr val="bg1"/>
                </a:solidFill>
              </a:defRPr>
            </a:lvl3pPr>
            <a:lvl4pPr>
              <a:buNone/>
              <a:defRPr sz="1050" b="1">
                <a:solidFill>
                  <a:schemeClr val="bg1"/>
                </a:solidFill>
              </a:defRPr>
            </a:lvl4pPr>
            <a:lvl5pPr>
              <a:buNone/>
              <a:defRPr sz="1050" b="1">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8DAA244D-649D-4118-A35F-818A0D5D0062}"/>
              </a:ext>
            </a:extLst>
          </p:cNvPr>
          <p:cNvSpPr>
            <a:spLocks noGrp="1"/>
          </p:cNvSpPr>
          <p:nvPr>
            <p:ph type="body" sz="quarter" idx="16"/>
          </p:nvPr>
        </p:nvSpPr>
        <p:spPr>
          <a:xfrm>
            <a:off x="278922" y="4280167"/>
            <a:ext cx="5302728" cy="2419200"/>
          </a:xfrm>
        </p:spPr>
        <p:txBody>
          <a:bodyPr>
            <a:no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E2013E2-9EFC-4FE3-A4CF-78AA12CBDD45}"/>
              </a:ext>
            </a:extLst>
          </p:cNvPr>
          <p:cNvSpPr>
            <a:spLocks noGrp="1"/>
          </p:cNvSpPr>
          <p:nvPr>
            <p:ph idx="17"/>
          </p:nvPr>
        </p:nvSpPr>
        <p:spPr>
          <a:xfrm>
            <a:off x="5732610" y="4280167"/>
            <a:ext cx="6180467" cy="2419200"/>
          </a:xfrm>
        </p:spPr>
        <p:txBody>
          <a:bodyPr>
            <a:normAutofit/>
          </a:bodyPr>
          <a:lstStyle>
            <a:lvl1pPr>
              <a:buClr>
                <a:schemeClr val="accent2"/>
              </a:buClr>
              <a:defRPr sz="1200"/>
            </a:lvl1pPr>
            <a:lvl2pPr>
              <a:buClr>
                <a:schemeClr val="accent2"/>
              </a:buClr>
              <a:defRPr sz="1100"/>
            </a:lvl2pPr>
            <a:lvl3pPr>
              <a:buClr>
                <a:schemeClr val="accent2"/>
              </a:buClr>
              <a:defRPr sz="1050"/>
            </a:lvl3pPr>
            <a:lvl4pPr>
              <a:buClr>
                <a:schemeClr val="accent2"/>
              </a:buClr>
              <a:defRPr sz="10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3651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8396CF-6DE2-47BB-A9C0-46A0850DA1EB}"/>
              </a:ext>
            </a:extLst>
          </p:cNvPr>
          <p:cNvSpPr>
            <a:spLocks noGrp="1"/>
          </p:cNvSpPr>
          <p:nvPr>
            <p:ph type="body" idx="1"/>
          </p:nvPr>
        </p:nvSpPr>
        <p:spPr>
          <a:xfrm>
            <a:off x="277483" y="1047334"/>
            <a:ext cx="11635596" cy="556630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3C1BB14-3552-44E7-A153-ECB001A360EA}"/>
              </a:ext>
            </a:extLst>
          </p:cNvPr>
          <p:cNvPicPr>
            <a:picLocks noChangeAspect="1"/>
          </p:cNvPicPr>
          <p:nvPr userDrawn="1"/>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222111" y="285580"/>
            <a:ext cx="505382" cy="568435"/>
          </a:xfrm>
          <a:prstGeom prst="rect">
            <a:avLst/>
          </a:prstGeom>
        </p:spPr>
      </p:pic>
      <p:sp>
        <p:nvSpPr>
          <p:cNvPr id="7" name="Title Placeholder 1">
            <a:extLst>
              <a:ext uri="{FF2B5EF4-FFF2-40B4-BE49-F238E27FC236}">
                <a16:creationId xmlns:a16="http://schemas.microsoft.com/office/drawing/2014/main" id="{29229898-2867-4E2E-841D-4232C36C9D51}"/>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735613026"/>
      </p:ext>
    </p:extLst>
  </p:cSld>
  <p:clrMap bg1="lt1" tx1="dk1" bg2="lt2" tx2="dk2" accent1="accent1" accent2="accent2" accent3="accent3" accent4="accent4" accent5="accent5" accent6="accent6" hlink="hlink" folHlink="folHlink"/>
  <p:sldLayoutIdLst>
    <p:sldLayoutId id="2147483698" r:id="rId1"/>
    <p:sldLayoutId id="2147483692" r:id="rId2"/>
    <p:sldLayoutId id="2147483693" r:id="rId3"/>
  </p:sldLayoutIdLst>
  <p:hf hdr="0" ft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6"/>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6"/>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6"/>
        </a:buClr>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6"/>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6"/>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FF8E3-3FD4-4648-B8F2-27C30BDE53D8}"/>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8396CF-6DE2-47BB-A9C0-46A0850DA1EB}"/>
              </a:ext>
            </a:extLst>
          </p:cNvPr>
          <p:cNvSpPr>
            <a:spLocks noGrp="1"/>
          </p:cNvSpPr>
          <p:nvPr>
            <p:ph type="body" idx="1"/>
          </p:nvPr>
        </p:nvSpPr>
        <p:spPr>
          <a:xfrm>
            <a:off x="277483" y="967959"/>
            <a:ext cx="11635596" cy="56456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2E93ADC3-0DA1-41DE-A764-5D749EEB2B80}"/>
              </a:ext>
            </a:extLst>
          </p:cNvPr>
          <p:cNvPicPr>
            <a:picLocks noChangeAspect="1"/>
          </p:cNvPicPr>
          <p:nvPr userDrawn="1"/>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22111" y="285580"/>
            <a:ext cx="505382" cy="568435"/>
          </a:xfrm>
          <a:prstGeom prst="rect">
            <a:avLst/>
          </a:prstGeom>
        </p:spPr>
      </p:pic>
    </p:spTree>
    <p:extLst>
      <p:ext uri="{BB962C8B-B14F-4D97-AF65-F5344CB8AC3E}">
        <p14:creationId xmlns:p14="http://schemas.microsoft.com/office/powerpoint/2010/main" val="1083730958"/>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84" r:id="rId4"/>
    <p:sldLayoutId id="2147483686" r:id="rId5"/>
    <p:sldLayoutId id="2147483727" r:id="rId6"/>
    <p:sldLayoutId id="2147483685" r:id="rId7"/>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2"/>
        </a:buClr>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8396CF-6DE2-47BB-A9C0-46A0850DA1EB}"/>
              </a:ext>
            </a:extLst>
          </p:cNvPr>
          <p:cNvSpPr>
            <a:spLocks noGrp="1"/>
          </p:cNvSpPr>
          <p:nvPr>
            <p:ph type="body" idx="1"/>
          </p:nvPr>
        </p:nvSpPr>
        <p:spPr>
          <a:xfrm>
            <a:off x="277483" y="945734"/>
            <a:ext cx="11635596" cy="566790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a:extLst>
              <a:ext uri="{FF2B5EF4-FFF2-40B4-BE49-F238E27FC236}">
                <a16:creationId xmlns:a16="http://schemas.microsoft.com/office/drawing/2014/main" id="{9DCC17AD-7580-4106-A773-91D4B7805340}"/>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8" name="Picture 7">
            <a:extLst>
              <a:ext uri="{FF2B5EF4-FFF2-40B4-BE49-F238E27FC236}">
                <a16:creationId xmlns:a16="http://schemas.microsoft.com/office/drawing/2014/main" id="{DE10AC60-0C47-4977-8C90-C1C7C6A5EE06}"/>
              </a:ext>
            </a:extLst>
          </p:cNvPr>
          <p:cNvPicPr>
            <a:picLocks noChangeAspect="1"/>
          </p:cNvPicPr>
          <p:nvPr userDrawn="1"/>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222111" y="285580"/>
            <a:ext cx="505382" cy="568435"/>
          </a:xfrm>
          <a:prstGeom prst="rect">
            <a:avLst/>
          </a:prstGeom>
        </p:spPr>
      </p:pic>
    </p:spTree>
    <p:extLst>
      <p:ext uri="{BB962C8B-B14F-4D97-AF65-F5344CB8AC3E}">
        <p14:creationId xmlns:p14="http://schemas.microsoft.com/office/powerpoint/2010/main" val="989068138"/>
      </p:ext>
    </p:extLst>
  </p:cSld>
  <p:clrMap bg1="lt1" tx1="dk1" bg2="lt2" tx2="dk2" accent1="accent1" accent2="accent2" accent3="accent3" accent4="accent4" accent5="accent5" accent6="accent6" hlink="hlink" folHlink="folHlink"/>
  <p:sldLayoutIdLst>
    <p:sldLayoutId id="2147483669" r:id="rId1"/>
    <p:sldLayoutId id="2147483687" r:id="rId2"/>
    <p:sldLayoutId id="2147483688" r:id="rId3"/>
    <p:sldLayoutId id="2147483689" r:id="rId4"/>
    <p:sldLayoutId id="2147483690" r:id="rId5"/>
    <p:sldLayoutId id="2147483691" r:id="rId6"/>
    <p:sldLayoutId id="2147483728" r:id="rId7"/>
  </p:sldLayoutIdLst>
  <p:hf hdr="0" ftr="0" dt="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FF8E3-3FD4-4648-B8F2-27C30BDE53D8}"/>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8396CF-6DE2-47BB-A9C0-46A0850DA1EB}"/>
              </a:ext>
            </a:extLst>
          </p:cNvPr>
          <p:cNvSpPr>
            <a:spLocks noGrp="1"/>
          </p:cNvSpPr>
          <p:nvPr>
            <p:ph type="body" idx="1"/>
          </p:nvPr>
        </p:nvSpPr>
        <p:spPr>
          <a:xfrm>
            <a:off x="277483" y="967959"/>
            <a:ext cx="11635596" cy="56456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2E93ADC3-0DA1-41DE-A764-5D749EEB2B80}"/>
              </a:ext>
            </a:extLst>
          </p:cNvPr>
          <p:cNvPicPr>
            <a:picLocks noChangeAspect="1"/>
          </p:cNvPicPr>
          <p:nvPr userDrawn="1"/>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22111" y="285580"/>
            <a:ext cx="505382" cy="568435"/>
          </a:xfrm>
          <a:prstGeom prst="rect">
            <a:avLst/>
          </a:prstGeom>
        </p:spPr>
      </p:pic>
    </p:spTree>
    <p:extLst>
      <p:ext uri="{BB962C8B-B14F-4D97-AF65-F5344CB8AC3E}">
        <p14:creationId xmlns:p14="http://schemas.microsoft.com/office/powerpoint/2010/main" val="2383009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AMDEN_LEARNING_RGB.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078213" y="6019033"/>
            <a:ext cx="1812023" cy="770071"/>
          </a:xfrm>
          <a:prstGeom prst="rect">
            <a:avLst/>
          </a:prstGeom>
        </p:spPr>
      </p:pic>
      <p:cxnSp>
        <p:nvCxnSpPr>
          <p:cNvPr id="9" name="Straight Connector 8"/>
          <p:cNvCxnSpPr/>
          <p:nvPr userDrawn="1"/>
        </p:nvCxnSpPr>
        <p:spPr>
          <a:xfrm>
            <a:off x="0" y="5971408"/>
            <a:ext cx="12192000" cy="0"/>
          </a:xfrm>
          <a:prstGeom prst="line">
            <a:avLst/>
          </a:prstGeom>
          <a:ln w="28575" cmpd="sng">
            <a:solidFill>
              <a:srgbClr val="81BB5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5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2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FF8E3-3FD4-4648-B8F2-27C30BDE53D8}"/>
              </a:ext>
            </a:extLst>
          </p:cNvPr>
          <p:cNvSpPr>
            <a:spLocks noGrp="1"/>
          </p:cNvSpPr>
          <p:nvPr>
            <p:ph type="title"/>
          </p:nvPr>
        </p:nvSpPr>
        <p:spPr>
          <a:xfrm>
            <a:off x="727493" y="244356"/>
            <a:ext cx="11185585" cy="6096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8396CF-6DE2-47BB-A9C0-46A0850DA1EB}"/>
              </a:ext>
            </a:extLst>
          </p:cNvPr>
          <p:cNvSpPr>
            <a:spLocks noGrp="1"/>
          </p:cNvSpPr>
          <p:nvPr>
            <p:ph type="body" idx="1"/>
          </p:nvPr>
        </p:nvSpPr>
        <p:spPr>
          <a:xfrm>
            <a:off x="277483" y="967959"/>
            <a:ext cx="11635596" cy="56456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2E93ADC3-0DA1-41DE-A764-5D749EEB2B80}"/>
              </a:ext>
            </a:extLst>
          </p:cNvPr>
          <p:cNvPicPr>
            <a:picLocks noChangeAspect="1"/>
          </p:cNvPicPr>
          <p:nvPr userDrawn="1"/>
        </p:nvPicPr>
        <p:blipFill rotWithShape="1">
          <a:blip r:embed="rId5"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22111" y="285580"/>
            <a:ext cx="505382" cy="568435"/>
          </a:xfrm>
          <a:prstGeom prst="rect">
            <a:avLst/>
          </a:prstGeom>
        </p:spPr>
      </p:pic>
    </p:spTree>
    <p:extLst>
      <p:ext uri="{BB962C8B-B14F-4D97-AF65-F5344CB8AC3E}">
        <p14:creationId xmlns:p14="http://schemas.microsoft.com/office/powerpoint/2010/main" val="158519688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0.png"/><Relationship Id="rId4" Type="http://schemas.microsoft.com/office/2007/relationships/hdphoto" Target="../media/hdphoto6.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camden.gov.uk/educating-your-child-at-home" TargetMode="External"/><Relationship Id="rId4" Type="http://schemas.openxmlformats.org/officeDocument/2006/relationships/hyperlink" Target="https://assets.publishing.service.gov.uk/government/uploads/system/uploads/attachment_data/file/791527/Elective_home_education_gudiance_for_LAv2.0.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files.ofsted.gov.uk/v1/file/5018625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opendata.camden.gov.uk/Education/Elective-Home-Education-Camden/aqr5-9dfi"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11E386-73BF-447F-9B1D-49F0B81CBC62}"/>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954253"/>
          </a:xfrm>
          <a:prstGeom prst="rect">
            <a:avLst/>
          </a:prstGeom>
          <a:ln>
            <a:noFill/>
          </a:ln>
          <a:effectLst/>
        </p:spPr>
      </p:pic>
      <p:sp>
        <p:nvSpPr>
          <p:cNvPr id="8" name="Parallelogram 7">
            <a:extLst>
              <a:ext uri="{FF2B5EF4-FFF2-40B4-BE49-F238E27FC236}">
                <a16:creationId xmlns:a16="http://schemas.microsoft.com/office/drawing/2014/main" id="{D784FBBC-153A-4DDC-AC04-1EFDF823DB31}"/>
              </a:ext>
            </a:extLst>
          </p:cNvPr>
          <p:cNvSpPr/>
          <p:nvPr/>
        </p:nvSpPr>
        <p:spPr>
          <a:xfrm>
            <a:off x="-1" y="3993345"/>
            <a:ext cx="12192001" cy="2006364"/>
          </a:xfrm>
          <a:prstGeom prst="parallelogram">
            <a:avLst>
              <a:gd name="adj" fmla="val 48597"/>
            </a:avLst>
          </a:prstGeom>
          <a:solidFill>
            <a:schemeClr val="accent6"/>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Box 3"/>
          <p:cNvSpPr txBox="1"/>
          <p:nvPr/>
        </p:nvSpPr>
        <p:spPr>
          <a:xfrm>
            <a:off x="989164" y="4211697"/>
            <a:ext cx="10532372" cy="1569660"/>
          </a:xfrm>
          <a:prstGeom prst="rect">
            <a:avLst/>
          </a:prstGeom>
          <a:noFill/>
        </p:spPr>
        <p:txBody>
          <a:bodyPr wrap="square" lIns="91440" tIns="45720" rIns="91440" bIns="45720" rtlCol="0" anchor="t">
            <a:spAutoFit/>
          </a:bodyPr>
          <a:lstStyle/>
          <a:p>
            <a:r>
              <a:rPr lang="en-US" sz="4800" b="1" dirty="0">
                <a:solidFill>
                  <a:schemeClr val="bg1"/>
                </a:solidFill>
                <a:latin typeface="Arial"/>
                <a:cs typeface="Arial"/>
              </a:rPr>
              <a:t>Elective Home Education (EHE) </a:t>
            </a:r>
          </a:p>
          <a:p>
            <a:r>
              <a:rPr lang="en-US" sz="4800" b="1" dirty="0">
                <a:solidFill>
                  <a:schemeClr val="bg1"/>
                </a:solidFill>
                <a:latin typeface="Arial"/>
                <a:cs typeface="Arial"/>
              </a:rPr>
              <a:t>End of Year Report 2021/22</a:t>
            </a:r>
            <a:endParaRPr lang="en-US" sz="4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9660745" y="6166372"/>
            <a:ext cx="2084288" cy="369332"/>
          </a:xfrm>
          <a:prstGeom prst="rect">
            <a:avLst/>
          </a:prstGeom>
          <a:noFill/>
        </p:spPr>
        <p:txBody>
          <a:bodyPr wrap="square" rtlCol="0">
            <a:spAutoFit/>
          </a:bodyPr>
          <a:lstStyle/>
          <a:p>
            <a:pPr algn="r"/>
            <a:r>
              <a:rPr lang="en-GB" b="1" dirty="0" smtClean="0">
                <a:solidFill>
                  <a:schemeClr val="accent2"/>
                </a:solidFill>
                <a:latin typeface="Arial" panose="020B0604020202020204" pitchFamily="34" charset="0"/>
                <a:cs typeface="Arial" panose="020B0604020202020204" pitchFamily="34" charset="0"/>
              </a:rPr>
              <a:t>November </a:t>
            </a:r>
            <a:r>
              <a:rPr lang="en-GB" b="1" dirty="0">
                <a:solidFill>
                  <a:schemeClr val="accent2"/>
                </a:solidFill>
                <a:latin typeface="Arial" panose="020B0604020202020204" pitchFamily="34" charset="0"/>
                <a:cs typeface="Arial" panose="020B0604020202020204" pitchFamily="34" charset="0"/>
              </a:rPr>
              <a:t>2022</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8335" y="506962"/>
            <a:ext cx="5557015" cy="2541147"/>
          </a:xfrm>
          <a:prstGeom prst="rect">
            <a:avLst/>
          </a:prstGeom>
        </p:spPr>
      </p:pic>
    </p:spTree>
    <p:extLst>
      <p:ext uri="{BB962C8B-B14F-4D97-AF65-F5344CB8AC3E}">
        <p14:creationId xmlns:p14="http://schemas.microsoft.com/office/powerpoint/2010/main" val="1179244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4B4E8D-DE2F-4FE9-8726-2029D7F83309}"/>
              </a:ext>
            </a:extLst>
          </p:cNvPr>
          <p:cNvSpPr>
            <a:spLocks noGrp="1"/>
          </p:cNvSpPr>
          <p:nvPr>
            <p:ph type="sldNum" sz="quarter" idx="4"/>
          </p:nvPr>
        </p:nvSpPr>
        <p:spPr/>
        <p:txBody>
          <a:bodyPr/>
          <a:lstStyle/>
          <a:p>
            <a:r>
              <a:rPr lang="en-GB" dirty="0"/>
              <a:t>6</a:t>
            </a:r>
          </a:p>
        </p:txBody>
      </p:sp>
      <p:sp>
        <p:nvSpPr>
          <p:cNvPr id="5" name="Title 4">
            <a:extLst>
              <a:ext uri="{FF2B5EF4-FFF2-40B4-BE49-F238E27FC236}">
                <a16:creationId xmlns:a16="http://schemas.microsoft.com/office/drawing/2014/main" id="{BC29F38A-9FD7-4FA1-8471-8A9B0B91765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Vulnerabilities of new cases</a:t>
            </a:r>
            <a:endParaRPr lang="en-GB" dirty="0"/>
          </a:p>
        </p:txBody>
      </p:sp>
      <p:sp>
        <p:nvSpPr>
          <p:cNvPr id="6" name="Text Placeholder 5">
            <a:extLst>
              <a:ext uri="{FF2B5EF4-FFF2-40B4-BE49-F238E27FC236}">
                <a16:creationId xmlns:a16="http://schemas.microsoft.com/office/drawing/2014/main" id="{DB988D8E-1C7D-4AFB-9AF6-A2062B86C335}"/>
              </a:ext>
            </a:extLst>
          </p:cNvPr>
          <p:cNvSpPr>
            <a:spLocks noGrp="1"/>
          </p:cNvSpPr>
          <p:nvPr>
            <p:ph type="body" sz="quarter" idx="14"/>
          </p:nvPr>
        </p:nvSpPr>
        <p:spPr/>
        <p:txBody>
          <a:bodyPr/>
          <a:lstStyle/>
          <a:p>
            <a:r>
              <a:rPr lang="en-GB" dirty="0">
                <a:latin typeface="Arial" panose="020B0604020202020204" pitchFamily="34" charset="0"/>
                <a:cs typeface="Arial" panose="020B0604020202020204" pitchFamily="34" charset="0"/>
              </a:rPr>
              <a:t>Increase in the number of EHE notifications in recent years, especially in the Autumn term</a:t>
            </a:r>
            <a:endParaRPr lang="en-GB"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A19BAA-0096-4489-A845-244022DFE195}"/>
              </a:ext>
            </a:extLst>
          </p:cNvPr>
          <p:cNvSpPr txBox="1"/>
          <p:nvPr/>
        </p:nvSpPr>
        <p:spPr>
          <a:xfrm>
            <a:off x="278922" y="1739960"/>
            <a:ext cx="11534386" cy="1600438"/>
          </a:xfrm>
          <a:prstGeom prst="rect">
            <a:avLst/>
          </a:prstGeom>
          <a:noFill/>
        </p:spPr>
        <p:txBody>
          <a:bodyPr wrap="square">
            <a:spAutoFit/>
          </a:bodyPr>
          <a:lstStyle/>
          <a:p>
            <a:pPr marL="0" indent="0">
              <a:buNone/>
            </a:pPr>
            <a:r>
              <a:rPr lang="en-GB" sz="1400" dirty="0">
                <a:latin typeface="Arial" panose="020B0604020202020204" pitchFamily="34" charset="0"/>
                <a:cs typeface="Arial" panose="020B0604020202020204" pitchFamily="34" charset="0"/>
              </a:rPr>
              <a:t>In 2021/22, vulnerabilities of new cases were recorded in a new way, allowing more detailed analysis to take place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108 of the new notifications were </a:t>
            </a:r>
            <a:r>
              <a:rPr lang="en-GB" sz="1400" dirty="0" smtClean="0">
                <a:latin typeface="Arial" panose="020B0604020202020204" pitchFamily="34" charset="0"/>
                <a:cs typeface="Arial" panose="020B0604020202020204" pitchFamily="34" charset="0"/>
              </a:rPr>
              <a:t>recorded </a:t>
            </a:r>
            <a:r>
              <a:rPr lang="en-GB" sz="1400" dirty="0">
                <a:latin typeface="Arial" panose="020B0604020202020204" pitchFamily="34" charset="0"/>
                <a:cs typeface="Arial" panose="020B0604020202020204" pitchFamily="34" charset="0"/>
              </a:rPr>
              <a:t>with vulnerabilities</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68% has less than 90% attendance before becoming EHE</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17% were a CME referral (or without school place for more than half a term) in the last 12 months. </a:t>
            </a:r>
          </a:p>
          <a:p>
            <a:pPr lvl="1"/>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 2021/22 there were 4 cases that were refugee pupils.  This has been added as a new vulnerability field going forward</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These </a:t>
            </a:r>
            <a:r>
              <a:rPr lang="en-GB" sz="1400" dirty="0" smtClean="0">
                <a:latin typeface="Arial" panose="020B0604020202020204" pitchFamily="34" charset="0"/>
                <a:cs typeface="Arial" panose="020B0604020202020204" pitchFamily="34" charset="0"/>
              </a:rPr>
              <a:t>would have been previously listed </a:t>
            </a:r>
            <a:r>
              <a:rPr lang="en-GB" sz="1400" dirty="0">
                <a:latin typeface="Arial" panose="020B0604020202020204" pitchFamily="34" charset="0"/>
                <a:cs typeface="Arial" panose="020B0604020202020204" pitchFamily="34" charset="0"/>
              </a:rPr>
              <a:t>as a CME referral for their vulnerability.</a:t>
            </a:r>
          </a:p>
        </p:txBody>
      </p:sp>
    </p:spTree>
    <p:extLst>
      <p:ext uri="{BB962C8B-B14F-4D97-AF65-F5344CB8AC3E}">
        <p14:creationId xmlns:p14="http://schemas.microsoft.com/office/powerpoint/2010/main" val="191053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A7B2F-58FD-4E30-BC1A-5F04AD59FA73}"/>
              </a:ext>
            </a:extLst>
          </p:cNvPr>
          <p:cNvSpPr>
            <a:spLocks noGrp="1"/>
          </p:cNvSpPr>
          <p:nvPr>
            <p:ph type="ctrTitle"/>
          </p:nvPr>
        </p:nvSpPr>
        <p:spPr/>
        <p:txBody>
          <a:bodyPr/>
          <a:lstStyle/>
          <a:p>
            <a:r>
              <a:rPr lang="en-GB" dirty="0"/>
              <a:t>Goals and Next Steps </a:t>
            </a:r>
          </a:p>
        </p:txBody>
      </p:sp>
    </p:spTree>
    <p:extLst>
      <p:ext uri="{BB962C8B-B14F-4D97-AF65-F5344CB8AC3E}">
        <p14:creationId xmlns:p14="http://schemas.microsoft.com/office/powerpoint/2010/main" val="840336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399B9-E4FA-4261-BB89-F6C52FF3A633}"/>
              </a:ext>
            </a:extLst>
          </p:cNvPr>
          <p:cNvSpPr>
            <a:spLocks noGrp="1"/>
          </p:cNvSpPr>
          <p:nvPr>
            <p:ph type="title"/>
          </p:nvPr>
        </p:nvSpPr>
        <p:spPr/>
        <p:txBody>
          <a:bodyPr/>
          <a:lstStyle/>
          <a:p>
            <a:r>
              <a:rPr lang="en-GB" dirty="0">
                <a:solidFill>
                  <a:schemeClr val="accent2"/>
                </a:solidFill>
              </a:rPr>
              <a:t>Goals Achieved </a:t>
            </a:r>
            <a:r>
              <a:rPr lang="en-GB" dirty="0" smtClean="0">
                <a:solidFill>
                  <a:schemeClr val="accent2"/>
                </a:solidFill>
              </a:rPr>
              <a:t>2021/22</a:t>
            </a:r>
            <a:endParaRPr lang="en-GB" dirty="0">
              <a:solidFill>
                <a:schemeClr val="accent2"/>
              </a:solidFill>
            </a:endParaRPr>
          </a:p>
        </p:txBody>
      </p:sp>
      <p:sp>
        <p:nvSpPr>
          <p:cNvPr id="2" name="Content Placeholder 1">
            <a:extLst>
              <a:ext uri="{FF2B5EF4-FFF2-40B4-BE49-F238E27FC236}">
                <a16:creationId xmlns:a16="http://schemas.microsoft.com/office/drawing/2014/main" id="{3ADD90EB-13AC-49E5-B038-865B55ACF600}"/>
              </a:ext>
            </a:extLst>
          </p:cNvPr>
          <p:cNvSpPr>
            <a:spLocks noGrp="1"/>
          </p:cNvSpPr>
          <p:nvPr>
            <p:ph idx="1"/>
          </p:nvPr>
        </p:nvSpPr>
        <p:spPr>
          <a:solidFill>
            <a:schemeClr val="accent4">
              <a:lumMod val="20000"/>
              <a:lumOff val="80000"/>
            </a:schemeClr>
          </a:solidFill>
          <a:ln>
            <a:solidFill>
              <a:schemeClr val="tx2"/>
            </a:solidFill>
          </a:ln>
        </p:spPr>
        <p:txBody>
          <a:bodyPr/>
          <a:lstStyle/>
          <a:p>
            <a:r>
              <a:rPr lang="en-GB" dirty="0"/>
              <a:t>Review and revamp of EHE procedures and policies</a:t>
            </a:r>
          </a:p>
          <a:p>
            <a:r>
              <a:rPr lang="en-GB" dirty="0"/>
              <a:t>Review of EHE resources for parents </a:t>
            </a:r>
            <a:endParaRPr lang="en-GB" dirty="0" smtClean="0"/>
          </a:p>
          <a:p>
            <a:r>
              <a:rPr lang="en-GB" dirty="0" smtClean="0"/>
              <a:t>Reviewing and Updating website with new resources and information for parents </a:t>
            </a:r>
            <a:endParaRPr lang="en-GB" dirty="0"/>
          </a:p>
          <a:p>
            <a:r>
              <a:rPr lang="en-GB" dirty="0"/>
              <a:t>Working with the Camden Learning Data Consultant to improve the collection, presentation and analysis of EHE data. </a:t>
            </a:r>
          </a:p>
          <a:p>
            <a:r>
              <a:rPr lang="en-GB" dirty="0"/>
              <a:t>Working with other Camden Services to improve processes around identifying children ‘at risk’ of becoming EHE.  </a:t>
            </a:r>
          </a:p>
          <a:p>
            <a:r>
              <a:rPr lang="en-GB" dirty="0"/>
              <a:t>Updated open data</a:t>
            </a:r>
          </a:p>
          <a:p>
            <a:r>
              <a:rPr lang="en-GB" dirty="0"/>
              <a:t>Newsletters to parents </a:t>
            </a:r>
          </a:p>
          <a:p>
            <a:r>
              <a:rPr lang="en-GB" dirty="0"/>
              <a:t>Audits of cases at termly </a:t>
            </a:r>
            <a:r>
              <a:rPr lang="en-GB" dirty="0" smtClean="0"/>
              <a:t>intervals</a:t>
            </a:r>
          </a:p>
          <a:p>
            <a:r>
              <a:rPr lang="en-GB" dirty="0" smtClean="0"/>
              <a:t>Preparation for Ofsted 2022 and outcome from Ofsted visit. </a:t>
            </a:r>
          </a:p>
          <a:p>
            <a:r>
              <a:rPr lang="en-GB" dirty="0" smtClean="0"/>
              <a:t>CME/EHE process revised to ensure clear understand of when an EHE is deemed CME.</a:t>
            </a:r>
          </a:p>
          <a:p>
            <a:r>
              <a:rPr lang="en-GB" dirty="0" smtClean="0"/>
              <a:t>Richer data collection from EHE register, capturing vulnerability data, if known at point of notification.</a:t>
            </a:r>
          </a:p>
          <a:p>
            <a:r>
              <a:rPr lang="en-GB" dirty="0" smtClean="0"/>
              <a:t>Being responsive to international crisis situations </a:t>
            </a:r>
            <a:r>
              <a:rPr lang="en-GB" dirty="0" err="1" smtClean="0"/>
              <a:t>e.g</a:t>
            </a:r>
            <a:r>
              <a:rPr lang="en-GB" dirty="0" smtClean="0"/>
              <a:t> Afghanistan/Ukraine</a:t>
            </a:r>
          </a:p>
          <a:p>
            <a:r>
              <a:rPr lang="en-GB" dirty="0" smtClean="0"/>
              <a:t>Regular reviews with Elective Home Education Advisor.</a:t>
            </a:r>
          </a:p>
          <a:p>
            <a:endParaRPr lang="en-GB" dirty="0"/>
          </a:p>
          <a:p>
            <a:pPr marL="0" indent="0">
              <a:buNone/>
            </a:pPr>
            <a:endParaRPr lang="en-GB" dirty="0"/>
          </a:p>
          <a:p>
            <a:pPr marL="0" indent="0">
              <a:buNone/>
            </a:pPr>
            <a:endParaRPr lang="en-GB" dirty="0"/>
          </a:p>
        </p:txBody>
      </p:sp>
      <p:sp>
        <p:nvSpPr>
          <p:cNvPr id="3" name="Slide Number Placeholder 2">
            <a:extLst>
              <a:ext uri="{FF2B5EF4-FFF2-40B4-BE49-F238E27FC236}">
                <a16:creationId xmlns:a16="http://schemas.microsoft.com/office/drawing/2014/main" id="{729A2A95-4B7D-4FA3-AC1B-0BF7A3932EB6}"/>
              </a:ext>
            </a:extLst>
          </p:cNvPr>
          <p:cNvSpPr>
            <a:spLocks noGrp="1"/>
          </p:cNvSpPr>
          <p:nvPr>
            <p:ph type="sldNum" sz="quarter" idx="4"/>
          </p:nvPr>
        </p:nvSpPr>
        <p:spPr/>
        <p:txBody>
          <a:bodyPr/>
          <a:lstStyle/>
          <a:p>
            <a:r>
              <a:rPr lang="en-GB" dirty="0"/>
              <a:t>12</a:t>
            </a:r>
          </a:p>
        </p:txBody>
      </p:sp>
    </p:spTree>
    <p:extLst>
      <p:ext uri="{BB962C8B-B14F-4D97-AF65-F5344CB8AC3E}">
        <p14:creationId xmlns:p14="http://schemas.microsoft.com/office/powerpoint/2010/main" val="67654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399B9-E4FA-4261-BB89-F6C52FF3A633}"/>
              </a:ext>
            </a:extLst>
          </p:cNvPr>
          <p:cNvSpPr>
            <a:spLocks noGrp="1"/>
          </p:cNvSpPr>
          <p:nvPr>
            <p:ph type="title"/>
          </p:nvPr>
        </p:nvSpPr>
        <p:spPr/>
        <p:txBody>
          <a:bodyPr/>
          <a:lstStyle/>
          <a:p>
            <a:r>
              <a:rPr lang="en-GB" dirty="0">
                <a:solidFill>
                  <a:schemeClr val="accent2"/>
                </a:solidFill>
              </a:rPr>
              <a:t>Plans for </a:t>
            </a:r>
            <a:r>
              <a:rPr lang="en-GB" dirty="0" smtClean="0">
                <a:solidFill>
                  <a:schemeClr val="accent2"/>
                </a:solidFill>
              </a:rPr>
              <a:t>2022/2023</a:t>
            </a:r>
            <a:endParaRPr lang="en-GB" dirty="0">
              <a:solidFill>
                <a:schemeClr val="accent2"/>
              </a:solidFill>
            </a:endParaRPr>
          </a:p>
        </p:txBody>
      </p:sp>
      <p:sp>
        <p:nvSpPr>
          <p:cNvPr id="2" name="Content Placeholder 1">
            <a:extLst>
              <a:ext uri="{FF2B5EF4-FFF2-40B4-BE49-F238E27FC236}">
                <a16:creationId xmlns:a16="http://schemas.microsoft.com/office/drawing/2014/main" id="{3ADD90EB-13AC-49E5-B038-865B55ACF600}"/>
              </a:ext>
            </a:extLst>
          </p:cNvPr>
          <p:cNvSpPr>
            <a:spLocks noGrp="1"/>
          </p:cNvSpPr>
          <p:nvPr>
            <p:ph idx="1"/>
          </p:nvPr>
        </p:nvSpPr>
        <p:spPr>
          <a:solidFill>
            <a:schemeClr val="accent4">
              <a:lumMod val="20000"/>
              <a:lumOff val="80000"/>
            </a:schemeClr>
          </a:solidFill>
          <a:ln>
            <a:solidFill>
              <a:schemeClr val="tx2"/>
            </a:solidFill>
          </a:ln>
        </p:spPr>
        <p:txBody>
          <a:bodyPr vert="horz" lIns="288000" tIns="288000" rIns="288000" bIns="288000" rtlCol="0" anchor="t">
            <a:noAutofit/>
          </a:bodyPr>
          <a:lstStyle/>
          <a:p>
            <a:r>
              <a:rPr lang="en-GB" dirty="0"/>
              <a:t>Regular reviews to ensure EHE Policy and Procedures are in line with DfE Guidance. (New guidance on EHE is expected in the Academic year 2022/23</a:t>
            </a:r>
            <a:r>
              <a:rPr lang="en-GB" dirty="0" smtClean="0"/>
              <a:t>)</a:t>
            </a:r>
          </a:p>
          <a:p>
            <a:r>
              <a:rPr lang="en-GB" dirty="0" smtClean="0"/>
              <a:t>Reviewing website information and resources for parents</a:t>
            </a:r>
            <a:endParaRPr lang="en-GB" dirty="0"/>
          </a:p>
          <a:p>
            <a:r>
              <a:rPr lang="en-GB" dirty="0" smtClean="0"/>
              <a:t>Working </a:t>
            </a:r>
            <a:r>
              <a:rPr lang="en-GB" dirty="0"/>
              <a:t>with the Camden Learning Data Consultant to analyse EHE data termly for sharing and presenting at panels.</a:t>
            </a:r>
          </a:p>
          <a:p>
            <a:pPr lvl="0"/>
            <a:r>
              <a:rPr lang="en-GB" dirty="0"/>
              <a:t>Richer data collection from new EHE </a:t>
            </a:r>
            <a:r>
              <a:rPr lang="en-GB" dirty="0" smtClean="0"/>
              <a:t>by adding new reasons for electively home educating.</a:t>
            </a:r>
            <a:endParaRPr lang="en-GB" dirty="0"/>
          </a:p>
          <a:p>
            <a:pPr lvl="0"/>
            <a:r>
              <a:rPr lang="en-GB" dirty="0"/>
              <a:t>EHE termly training for schools (Pupil Attendance Service attendance meeting) </a:t>
            </a:r>
          </a:p>
          <a:p>
            <a:pPr lvl="0"/>
            <a:r>
              <a:rPr lang="en-GB" dirty="0"/>
              <a:t>To offer EHE lunch and learn with safeguarding staff</a:t>
            </a:r>
          </a:p>
          <a:p>
            <a:pPr lvl="0"/>
            <a:r>
              <a:rPr lang="en-GB" dirty="0" smtClean="0"/>
              <a:t>Working </a:t>
            </a:r>
            <a:r>
              <a:rPr lang="en-GB" dirty="0"/>
              <a:t>with Schools to improve information sharing processes around </a:t>
            </a:r>
            <a:r>
              <a:rPr lang="en-GB" dirty="0" smtClean="0"/>
              <a:t>off-rolling </a:t>
            </a:r>
            <a:r>
              <a:rPr lang="en-GB" dirty="0"/>
              <a:t>information </a:t>
            </a:r>
          </a:p>
          <a:p>
            <a:pPr lvl="0"/>
            <a:r>
              <a:rPr lang="en-GB" dirty="0"/>
              <a:t>Proactively maintain relationships and offer EHE guidance to key stakeholders, schools and London EHE Officers. Sharing best practice with other EHE Officers</a:t>
            </a:r>
          </a:p>
          <a:p>
            <a:pPr lvl="0"/>
            <a:r>
              <a:rPr lang="en-GB" dirty="0"/>
              <a:t>Working with the Family Link Officer to ensure “at risk “ of EHE are identified, particularly Year 6 transition to secondary school if required</a:t>
            </a:r>
          </a:p>
          <a:p>
            <a:pPr lvl="0"/>
            <a:r>
              <a:rPr lang="en-GB" dirty="0"/>
              <a:t>Undertake termly audits of EHE pupils known to the service</a:t>
            </a:r>
          </a:p>
          <a:p>
            <a:pPr lvl="0"/>
            <a:r>
              <a:rPr lang="en-GB" dirty="0"/>
              <a:t>Review Exam Centre Service Level Agreement </a:t>
            </a:r>
          </a:p>
          <a:p>
            <a:pPr lvl="0"/>
            <a:r>
              <a:rPr lang="en-GB" dirty="0"/>
              <a:t>Work with Public Health colleagues about inoculations for Covid and other health </a:t>
            </a:r>
            <a:r>
              <a:rPr lang="en-GB" dirty="0" smtClean="0"/>
              <a:t>inoculations</a:t>
            </a:r>
          </a:p>
          <a:p>
            <a:pPr lvl="0"/>
            <a:r>
              <a:rPr lang="en-GB" dirty="0"/>
              <a:t>S</a:t>
            </a:r>
            <a:r>
              <a:rPr lang="en-GB" dirty="0" smtClean="0"/>
              <a:t>ubmission of termly data for DfE (COLLECT)</a:t>
            </a:r>
          </a:p>
          <a:p>
            <a:pPr lvl="0"/>
            <a:r>
              <a:rPr lang="en-GB" dirty="0" smtClean="0"/>
              <a:t>Outreach to EHE groups in Camden and other LAs </a:t>
            </a:r>
          </a:p>
          <a:p>
            <a:pPr lvl="0"/>
            <a:r>
              <a:rPr lang="en-GB" dirty="0" smtClean="0"/>
              <a:t>Remain responsive to international crisis situations e.g</a:t>
            </a:r>
            <a:r>
              <a:rPr lang="en-GB" dirty="0"/>
              <a:t>.</a:t>
            </a:r>
            <a:r>
              <a:rPr lang="en-GB" dirty="0" smtClean="0"/>
              <a:t> Afghanistan/Ukraine</a:t>
            </a:r>
          </a:p>
          <a:p>
            <a:pPr lvl="0"/>
            <a:endParaRPr lang="en-GB" dirty="0"/>
          </a:p>
        </p:txBody>
      </p:sp>
      <p:sp>
        <p:nvSpPr>
          <p:cNvPr id="3" name="Slide Number Placeholder 2">
            <a:extLst>
              <a:ext uri="{FF2B5EF4-FFF2-40B4-BE49-F238E27FC236}">
                <a16:creationId xmlns:a16="http://schemas.microsoft.com/office/drawing/2014/main" id="{729A2A95-4B7D-4FA3-AC1B-0BF7A3932EB6}"/>
              </a:ext>
            </a:extLst>
          </p:cNvPr>
          <p:cNvSpPr>
            <a:spLocks noGrp="1"/>
          </p:cNvSpPr>
          <p:nvPr>
            <p:ph type="sldNum" sz="quarter" idx="4"/>
          </p:nvPr>
        </p:nvSpPr>
        <p:spPr/>
        <p:txBody>
          <a:bodyPr/>
          <a:lstStyle/>
          <a:p>
            <a:r>
              <a:rPr lang="en-GB" dirty="0"/>
              <a:t>13</a:t>
            </a:r>
          </a:p>
        </p:txBody>
      </p:sp>
    </p:spTree>
    <p:extLst>
      <p:ext uri="{BB962C8B-B14F-4D97-AF65-F5344CB8AC3E}">
        <p14:creationId xmlns:p14="http://schemas.microsoft.com/office/powerpoint/2010/main" val="1284003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le of colored pencils&#10;&#10;Description automatically generated with medium confidence">
            <a:extLst>
              <a:ext uri="{FF2B5EF4-FFF2-40B4-BE49-F238E27FC236}">
                <a16:creationId xmlns:a16="http://schemas.microsoft.com/office/drawing/2014/main" id="{4E8D6AB5-58D1-4980-BAC8-7D309491C5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11050" cy="6858000"/>
          </a:xfrm>
          <a:prstGeom prst="rect">
            <a:avLst/>
          </a:prstGeom>
        </p:spPr>
      </p:pic>
      <p:sp>
        <p:nvSpPr>
          <p:cNvPr id="6" name="Rectangle 5">
            <a:extLst>
              <a:ext uri="{FF2B5EF4-FFF2-40B4-BE49-F238E27FC236}">
                <a16:creationId xmlns:a16="http://schemas.microsoft.com/office/drawing/2014/main" id="{6A97638B-D100-4BB5-82FE-3AAFE4256239}"/>
              </a:ext>
            </a:extLst>
          </p:cNvPr>
          <p:cNvSpPr/>
          <p:nvPr/>
        </p:nvSpPr>
        <p:spPr>
          <a:xfrm>
            <a:off x="3412222" y="-1"/>
            <a:ext cx="8798828" cy="685800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5019A6D-7BE2-42AA-A435-41367463E2E9}"/>
              </a:ext>
            </a:extLst>
          </p:cNvPr>
          <p:cNvSpPr>
            <a:spLocks noGrp="1"/>
          </p:cNvSpPr>
          <p:nvPr>
            <p:ph type="title"/>
          </p:nvPr>
        </p:nvSpPr>
        <p:spPr>
          <a:xfrm>
            <a:off x="4333432" y="244356"/>
            <a:ext cx="11185585" cy="609659"/>
          </a:xfrm>
        </p:spPr>
        <p:txBody>
          <a:bodyPr>
            <a:normAutofit fontScale="90000"/>
          </a:bodyPr>
          <a:lstStyle/>
          <a:p>
            <a:r>
              <a:rPr lang="en-GB" sz="2700" dirty="0"/>
              <a:t/>
            </a:r>
            <a:br>
              <a:rPr lang="en-GB" sz="2700" dirty="0"/>
            </a:br>
            <a:r>
              <a:rPr lang="en-GB" dirty="0"/>
              <a:t>EHE Statutory Guidance and Context</a:t>
            </a:r>
            <a:br>
              <a:rPr lang="en-GB" dirty="0"/>
            </a:br>
            <a:endParaRPr lang="en-GB" dirty="0"/>
          </a:p>
        </p:txBody>
      </p:sp>
      <p:sp>
        <p:nvSpPr>
          <p:cNvPr id="3" name="Content Placeholder 2">
            <a:extLst>
              <a:ext uri="{FF2B5EF4-FFF2-40B4-BE49-F238E27FC236}">
                <a16:creationId xmlns:a16="http://schemas.microsoft.com/office/drawing/2014/main" id="{2F2F3777-1CEB-422D-943B-70343D926848}"/>
              </a:ext>
            </a:extLst>
          </p:cNvPr>
          <p:cNvSpPr>
            <a:spLocks noGrp="1"/>
          </p:cNvSpPr>
          <p:nvPr>
            <p:ph idx="1"/>
          </p:nvPr>
        </p:nvSpPr>
        <p:spPr>
          <a:xfrm>
            <a:off x="3883422" y="997200"/>
            <a:ext cx="8153595" cy="5962761"/>
          </a:xfrm>
        </p:spPr>
        <p:txBody>
          <a:bodyPr>
            <a:noAutofit/>
          </a:bodyPr>
          <a:lstStyle/>
          <a:p>
            <a:pPr marL="0" indent="0">
              <a:buNone/>
            </a:pPr>
            <a:endParaRPr lang="en-GB" sz="1200" dirty="0"/>
          </a:p>
          <a:p>
            <a:r>
              <a:rPr lang="en-GB" sz="1200" dirty="0"/>
              <a:t>“The government’s aim is to ensure all young people receive world-class education, which allows them to reach their potential and live a more fulfilled life, regardless of background. That education should be provided in a safe environment, whether at school or at home. Parents have a right to educate their children at home, and the government wants the many parents who do it well to be supported. They devote time, financial resources and dedication to the education of their children. </a:t>
            </a:r>
          </a:p>
          <a:p>
            <a:r>
              <a:rPr lang="en-GB" sz="1200" dirty="0"/>
              <a:t>Most parents who take up the weighty responsibility of home education do a great job, and many children benefit from being educated at home. Educating children at home works well when it is a positive, informed and dedicated choice. However, the past few years have seen a very significant increase in the number of children being educated at home, and there is considerable evidence that many of these children are not receiving a suitable education. There is a less well evidenced but increasing concern that some children educated at home may not be in safe environments. </a:t>
            </a:r>
          </a:p>
          <a:p>
            <a:r>
              <a:rPr lang="en-GB" sz="1200" dirty="0"/>
              <a:t>The department believes that although the primary responsibility for ensuring that children are properly educated belongs to parents, a local authority has a moral and social obligation to ensure that a child is safe and being suitably educated. If it is not clear that that is the case, the authority should act to remedy the position. This guidance is intended to help local authorities understand their existing powers, and their duties in relation to children who are being educated at home, and how those relate to the obligations of parents. It aims to enable local authorities to identify children not receiving a suitable education, and do something about it. The end result should be that every child is receiving a suitable education in a safe and appropriate setting, whether at home or in school. “</a:t>
            </a:r>
          </a:p>
          <a:p>
            <a:r>
              <a:rPr lang="en-GB" sz="1200" dirty="0">
                <a:hlinkClick r:id="rId4"/>
              </a:rPr>
              <a:t>Elective home education: departmental guidance for local authorities </a:t>
            </a:r>
            <a:r>
              <a:rPr lang="en-GB" sz="1200" dirty="0"/>
              <a:t>(publishing.service.gov.uk)</a:t>
            </a:r>
          </a:p>
          <a:p>
            <a:r>
              <a:rPr lang="en-GB" sz="1200" dirty="0" smtClean="0">
                <a:hlinkClick r:id="rId5"/>
              </a:rPr>
              <a:t>More details is provided in Camden’s </a:t>
            </a:r>
            <a:r>
              <a:rPr lang="en-GB" sz="1200" dirty="0">
                <a:hlinkClick r:id="rId5"/>
              </a:rPr>
              <a:t>policy </a:t>
            </a:r>
            <a:r>
              <a:rPr lang="en-GB" sz="1200" dirty="0" smtClean="0"/>
              <a:t>which is </a:t>
            </a:r>
            <a:r>
              <a:rPr lang="en-GB" sz="1200" dirty="0"/>
              <a:t>in line with the EHE DfE statutory guidance (April 2019</a:t>
            </a:r>
            <a:r>
              <a:rPr lang="en-GB" sz="1200" dirty="0" smtClean="0"/>
              <a:t>).  New national guidance on EHE is expected in 2022/23</a:t>
            </a:r>
            <a:r>
              <a:rPr lang="en-GB" sz="1200" dirty="0"/>
              <a:t>.</a:t>
            </a:r>
          </a:p>
          <a:p>
            <a:endParaRPr lang="en-GB" sz="1200" dirty="0"/>
          </a:p>
          <a:p>
            <a:pPr marL="0" indent="0">
              <a:lnSpc>
                <a:spcPct val="120000"/>
              </a:lnSpc>
              <a:spcBef>
                <a:spcPts val="1200"/>
              </a:spcBef>
              <a:buNone/>
            </a:pPr>
            <a:endParaRPr lang="en-GB" sz="1200" dirty="0"/>
          </a:p>
        </p:txBody>
      </p:sp>
      <p:sp>
        <p:nvSpPr>
          <p:cNvPr id="4" name="Slide Number Placeholder 3">
            <a:extLst>
              <a:ext uri="{FF2B5EF4-FFF2-40B4-BE49-F238E27FC236}">
                <a16:creationId xmlns:a16="http://schemas.microsoft.com/office/drawing/2014/main" id="{3E35D5B8-F487-4A45-ABB9-246E2AE4AB5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Arial"/>
                <a:ea typeface="+mn-ea"/>
                <a:cs typeface="+mn-cs"/>
              </a:rPr>
              <a:t>2</a:t>
            </a:r>
          </a:p>
        </p:txBody>
      </p:sp>
      <p:pic>
        <p:nvPicPr>
          <p:cNvPr id="7" name="Picture 6">
            <a:extLst>
              <a:ext uri="{FF2B5EF4-FFF2-40B4-BE49-F238E27FC236}">
                <a16:creationId xmlns:a16="http://schemas.microsoft.com/office/drawing/2014/main" id="{788031C7-CAAF-4C1B-B129-F2AE5C4868B4}"/>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828050" y="285580"/>
            <a:ext cx="505382" cy="568435"/>
          </a:xfrm>
          <a:prstGeom prst="rect">
            <a:avLst/>
          </a:prstGeom>
        </p:spPr>
      </p:pic>
    </p:spTree>
    <p:extLst>
      <p:ext uri="{BB962C8B-B14F-4D97-AF65-F5344CB8AC3E}">
        <p14:creationId xmlns:p14="http://schemas.microsoft.com/office/powerpoint/2010/main" val="3514400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le of colored pencils&#10;&#10;Description automatically generated with medium confidence">
            <a:extLst>
              <a:ext uri="{FF2B5EF4-FFF2-40B4-BE49-F238E27FC236}">
                <a16:creationId xmlns:a16="http://schemas.microsoft.com/office/drawing/2014/main" id="{4E8D6AB5-58D1-4980-BAC8-7D309491C5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11050" cy="6858000"/>
          </a:xfrm>
          <a:prstGeom prst="rect">
            <a:avLst/>
          </a:prstGeom>
        </p:spPr>
      </p:pic>
      <p:sp>
        <p:nvSpPr>
          <p:cNvPr id="6" name="Rectangle 5">
            <a:extLst>
              <a:ext uri="{FF2B5EF4-FFF2-40B4-BE49-F238E27FC236}">
                <a16:creationId xmlns:a16="http://schemas.microsoft.com/office/drawing/2014/main" id="{6A97638B-D100-4BB5-82FE-3AAFE4256239}"/>
              </a:ext>
            </a:extLst>
          </p:cNvPr>
          <p:cNvSpPr/>
          <p:nvPr/>
        </p:nvSpPr>
        <p:spPr>
          <a:xfrm>
            <a:off x="3412222" y="-1"/>
            <a:ext cx="8798828" cy="685800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5000"/>
              </a:lnSpc>
            </a:pPr>
            <a:endParaRPr lang="en-GB" dirty="0">
              <a:solidFill>
                <a:schemeClr val="tx1"/>
              </a:solidFill>
            </a:endParaRPr>
          </a:p>
        </p:txBody>
      </p:sp>
      <p:sp>
        <p:nvSpPr>
          <p:cNvPr id="2" name="Title 1">
            <a:extLst>
              <a:ext uri="{FF2B5EF4-FFF2-40B4-BE49-F238E27FC236}">
                <a16:creationId xmlns:a16="http://schemas.microsoft.com/office/drawing/2014/main" id="{75019A6D-7BE2-42AA-A435-41367463E2E9}"/>
              </a:ext>
            </a:extLst>
          </p:cNvPr>
          <p:cNvSpPr>
            <a:spLocks noGrp="1"/>
          </p:cNvSpPr>
          <p:nvPr>
            <p:ph type="title"/>
          </p:nvPr>
        </p:nvSpPr>
        <p:spPr>
          <a:xfrm>
            <a:off x="4333432" y="244356"/>
            <a:ext cx="11185585" cy="936744"/>
          </a:xfrm>
        </p:spPr>
        <p:txBody>
          <a:bodyPr>
            <a:normAutofit fontScale="90000"/>
          </a:bodyPr>
          <a:lstStyle/>
          <a:p>
            <a:r>
              <a:rPr lang="en-GB" sz="2700" dirty="0"/>
              <a:t/>
            </a:r>
            <a:br>
              <a:rPr lang="en-GB" sz="2700" dirty="0"/>
            </a:br>
            <a:r>
              <a:rPr lang="en-GB" sz="2700" dirty="0" smtClean="0"/>
              <a:t>Camden Children Services’ </a:t>
            </a:r>
            <a:r>
              <a:rPr lang="en-GB" sz="2700" dirty="0" smtClean="0">
                <a:hlinkClick r:id="rId4"/>
              </a:rPr>
              <a:t>Ofsted report </a:t>
            </a:r>
            <a:r>
              <a:rPr lang="en-GB" sz="2700" dirty="0" smtClean="0"/>
              <a:t/>
            </a:r>
            <a:br>
              <a:rPr lang="en-GB" sz="2700" dirty="0" smtClean="0"/>
            </a:br>
            <a:r>
              <a:rPr lang="en-GB" sz="2700" dirty="0" smtClean="0"/>
              <a:t>June 2022 states: </a:t>
            </a:r>
            <a:r>
              <a:rPr lang="en-GB" dirty="0"/>
              <a:t/>
            </a:r>
            <a:br>
              <a:rPr lang="en-GB" dirty="0"/>
            </a:br>
            <a:endParaRPr lang="en-GB" dirty="0"/>
          </a:p>
        </p:txBody>
      </p:sp>
      <p:sp>
        <p:nvSpPr>
          <p:cNvPr id="3" name="Content Placeholder 2">
            <a:extLst>
              <a:ext uri="{FF2B5EF4-FFF2-40B4-BE49-F238E27FC236}">
                <a16:creationId xmlns:a16="http://schemas.microsoft.com/office/drawing/2014/main" id="{2F2F3777-1CEB-422D-943B-70343D926848}"/>
              </a:ext>
            </a:extLst>
          </p:cNvPr>
          <p:cNvSpPr>
            <a:spLocks noGrp="1"/>
          </p:cNvSpPr>
          <p:nvPr>
            <p:ph idx="1"/>
          </p:nvPr>
        </p:nvSpPr>
        <p:spPr>
          <a:xfrm>
            <a:off x="3883422" y="997200"/>
            <a:ext cx="8153595" cy="5962761"/>
          </a:xfrm>
        </p:spPr>
        <p:txBody>
          <a:bodyPr>
            <a:noAutofit/>
          </a:bodyPr>
          <a:lstStyle/>
          <a:p>
            <a:pPr marL="0" indent="0">
              <a:buNone/>
            </a:pPr>
            <a:endParaRPr lang="en-GB" sz="1200" dirty="0"/>
          </a:p>
          <a:p>
            <a:r>
              <a:rPr lang="en-GB" sz="1800" dirty="0" smtClean="0"/>
              <a:t>Camden has its Ofsted inspection of Children’s Services and this included a review of Elective Home Education.  The report included the following quote about EHE in Camden. </a:t>
            </a:r>
          </a:p>
          <a:p>
            <a:pPr marL="0" indent="0">
              <a:buNone/>
            </a:pPr>
            <a:endParaRPr lang="en-GB" sz="1800" dirty="0"/>
          </a:p>
          <a:p>
            <a:pPr marL="0" indent="0">
              <a:lnSpc>
                <a:spcPct val="120000"/>
              </a:lnSpc>
              <a:spcBef>
                <a:spcPts val="1200"/>
              </a:spcBef>
              <a:buNone/>
            </a:pPr>
            <a:r>
              <a:rPr lang="en-GB" sz="1800" dirty="0" smtClean="0"/>
              <a:t>“</a:t>
            </a:r>
            <a:r>
              <a:rPr lang="en-GB" sz="1800" dirty="0"/>
              <a:t>Systems to monitor children who are electively home educated or missing from education are well coordinated. There is good oversight to cover the extra work that rising numbers through the pandemic have created.” </a:t>
            </a:r>
          </a:p>
          <a:p>
            <a:pPr marL="0" indent="0">
              <a:lnSpc>
                <a:spcPct val="120000"/>
              </a:lnSpc>
              <a:spcBef>
                <a:spcPts val="1200"/>
              </a:spcBef>
              <a:buNone/>
            </a:pPr>
            <a:endParaRPr lang="en-GB" sz="1200" dirty="0"/>
          </a:p>
        </p:txBody>
      </p:sp>
      <p:sp>
        <p:nvSpPr>
          <p:cNvPr id="4" name="Slide Number Placeholder 3">
            <a:extLst>
              <a:ext uri="{FF2B5EF4-FFF2-40B4-BE49-F238E27FC236}">
                <a16:creationId xmlns:a16="http://schemas.microsoft.com/office/drawing/2014/main" id="{3E35D5B8-F487-4A45-ABB9-246E2AE4AB5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Arial"/>
                <a:ea typeface="+mn-ea"/>
                <a:cs typeface="+mn-cs"/>
              </a:rPr>
              <a:t>2</a:t>
            </a:r>
          </a:p>
        </p:txBody>
      </p:sp>
      <p:pic>
        <p:nvPicPr>
          <p:cNvPr id="7" name="Picture 6">
            <a:extLst>
              <a:ext uri="{FF2B5EF4-FFF2-40B4-BE49-F238E27FC236}">
                <a16:creationId xmlns:a16="http://schemas.microsoft.com/office/drawing/2014/main" id="{788031C7-CAAF-4C1B-B129-F2AE5C4868B4}"/>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828050" y="285580"/>
            <a:ext cx="505382" cy="568435"/>
          </a:xfrm>
          <a:prstGeom prst="rect">
            <a:avLst/>
          </a:prstGeom>
        </p:spPr>
      </p:pic>
    </p:spTree>
    <p:extLst>
      <p:ext uri="{BB962C8B-B14F-4D97-AF65-F5344CB8AC3E}">
        <p14:creationId xmlns:p14="http://schemas.microsoft.com/office/powerpoint/2010/main" val="408878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A7B2F-58FD-4E30-BC1A-5F04AD59FA73}"/>
              </a:ext>
            </a:extLst>
          </p:cNvPr>
          <p:cNvSpPr>
            <a:spLocks noGrp="1"/>
          </p:cNvSpPr>
          <p:nvPr>
            <p:ph type="ctrTitle"/>
          </p:nvPr>
        </p:nvSpPr>
        <p:spPr>
          <a:xfrm>
            <a:off x="1111347" y="5125400"/>
            <a:ext cx="10776549" cy="1026543"/>
          </a:xfrm>
        </p:spPr>
        <p:txBody>
          <a:bodyPr/>
          <a:lstStyle/>
          <a:p>
            <a:r>
              <a:rPr lang="en-GB" dirty="0"/>
              <a:t>2021-22 Data Analysis</a:t>
            </a:r>
          </a:p>
        </p:txBody>
      </p:sp>
    </p:spTree>
    <p:extLst>
      <p:ext uri="{BB962C8B-B14F-4D97-AF65-F5344CB8AC3E}">
        <p14:creationId xmlns:p14="http://schemas.microsoft.com/office/powerpoint/2010/main" val="1115191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4B4E8D-DE2F-4FE9-8726-2029D7F83309}"/>
              </a:ext>
            </a:extLst>
          </p:cNvPr>
          <p:cNvSpPr>
            <a:spLocks noGrp="1"/>
          </p:cNvSpPr>
          <p:nvPr>
            <p:ph type="sldNum" sz="quarter" idx="4"/>
          </p:nvPr>
        </p:nvSpPr>
        <p:spPr/>
        <p:txBody>
          <a:bodyPr/>
          <a:lstStyle/>
          <a:p>
            <a:r>
              <a:rPr lang="en-GB" dirty="0"/>
              <a:t>6</a:t>
            </a:r>
          </a:p>
        </p:txBody>
      </p:sp>
      <p:sp>
        <p:nvSpPr>
          <p:cNvPr id="5" name="Title 4">
            <a:extLst>
              <a:ext uri="{FF2B5EF4-FFF2-40B4-BE49-F238E27FC236}">
                <a16:creationId xmlns:a16="http://schemas.microsoft.com/office/drawing/2014/main" id="{BC29F38A-9FD7-4FA1-8471-8A9B0B91765C}"/>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Headlines 2021/22</a:t>
            </a:r>
            <a:endParaRPr lang="en-GB" dirty="0"/>
          </a:p>
        </p:txBody>
      </p:sp>
      <p:sp>
        <p:nvSpPr>
          <p:cNvPr id="6" name="Text Placeholder 5">
            <a:extLst>
              <a:ext uri="{FF2B5EF4-FFF2-40B4-BE49-F238E27FC236}">
                <a16:creationId xmlns:a16="http://schemas.microsoft.com/office/drawing/2014/main" id="{DB988D8E-1C7D-4AFB-9AF6-A2062B86C335}"/>
              </a:ext>
            </a:extLst>
          </p:cNvPr>
          <p:cNvSpPr>
            <a:spLocks noGrp="1"/>
          </p:cNvSpPr>
          <p:nvPr>
            <p:ph type="body" sz="quarter" idx="14"/>
          </p:nvPr>
        </p:nvSpPr>
        <p:spPr/>
        <p:txBody>
          <a:bodyPr/>
          <a:lstStyle/>
          <a:p>
            <a:r>
              <a:rPr lang="en-GB" sz="1600" dirty="0">
                <a:latin typeface="Arial" panose="020B0604020202020204" pitchFamily="34" charset="0"/>
                <a:cs typeface="Arial" panose="020B0604020202020204" pitchFamily="34" charset="0"/>
              </a:rPr>
              <a:t>Sustained high number of EHE notifications following the peak in 2020/21</a:t>
            </a:r>
            <a:endParaRPr lang="en-GB" sz="1600" dirty="0">
              <a:solidFill>
                <a:schemeClr val="accent2"/>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B2487E4-8411-4448-8284-E027063E28C4}"/>
              </a:ext>
            </a:extLst>
          </p:cNvPr>
          <p:cNvSpPr>
            <a:spLocks noGrp="1"/>
          </p:cNvSpPr>
          <p:nvPr>
            <p:ph type="body" sz="quarter" idx="13"/>
          </p:nvPr>
        </p:nvSpPr>
        <p:spPr>
          <a:xfrm>
            <a:off x="278922" y="1711302"/>
            <a:ext cx="11634154" cy="4849123"/>
          </a:xfrm>
        </p:spPr>
        <p:txBody>
          <a:bodyPr/>
          <a:lstStyle/>
          <a:p>
            <a:pPr marL="0" indent="0">
              <a:buNone/>
            </a:pPr>
            <a:r>
              <a:rPr lang="en-GB" sz="1600" dirty="0"/>
              <a:t>From 1 September 2021 – 22 July 2022</a:t>
            </a:r>
          </a:p>
          <a:p>
            <a:r>
              <a:rPr lang="en-GB" sz="1600" dirty="0"/>
              <a:t>328 children were recorded as home educated, compared to 233 in 2019/20, which is an increase of 36% (and 348 in 2020/21).    </a:t>
            </a:r>
          </a:p>
          <a:p>
            <a:r>
              <a:rPr lang="en-GB" sz="1500" dirty="0"/>
              <a:t>316 children of statutory school age</a:t>
            </a:r>
          </a:p>
          <a:p>
            <a:r>
              <a:rPr lang="en-GB" sz="1600" dirty="0"/>
              <a:t>134 new cases, compared to 75 in 2019/20 and 182 in 2020/21.</a:t>
            </a:r>
          </a:p>
          <a:p>
            <a:r>
              <a:rPr lang="en-GB" sz="1600" dirty="0"/>
              <a:t>92 closed cases during 2021/22</a:t>
            </a:r>
          </a:p>
          <a:p>
            <a:r>
              <a:rPr lang="en-GB" sz="1600" dirty="0"/>
              <a:t>5 cases found to be unsatisfactory and in need of a second visit or waiting for a school place.</a:t>
            </a:r>
          </a:p>
          <a:p>
            <a:r>
              <a:rPr lang="en-GB" sz="1600" dirty="0"/>
              <a:t>141 cases found to be satisfactory and due for review in one year (does not include reviews due from September to December 2021) </a:t>
            </a:r>
          </a:p>
          <a:p>
            <a:r>
              <a:rPr lang="en-GB" sz="1600" dirty="0"/>
              <a:t>2 pupils known to safeguarding and with an EHCP</a:t>
            </a:r>
          </a:p>
          <a:p>
            <a:r>
              <a:rPr lang="en-GB" sz="1600" dirty="0"/>
              <a:t>9 pupils with an EHCP</a:t>
            </a:r>
          </a:p>
          <a:p>
            <a:r>
              <a:rPr lang="en-GB" sz="1600" dirty="0"/>
              <a:t>No school attendance orders served on Home Educating families for the year.</a:t>
            </a:r>
          </a:p>
          <a:p>
            <a:r>
              <a:rPr lang="en-GB" sz="1600" dirty="0">
                <a:latin typeface="Arial" panose="020B0604020202020204" pitchFamily="34" charset="0"/>
                <a:cs typeface="Arial" panose="020B0604020202020204" pitchFamily="34" charset="0"/>
              </a:rPr>
              <a:t>More information on EHE figures from 2016 is available on the Camden </a:t>
            </a:r>
            <a:r>
              <a:rPr lang="en-GB" sz="1600"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Open Data </a:t>
            </a:r>
            <a:r>
              <a:rPr lang="en-GB" sz="1600" dirty="0">
                <a:latin typeface="Arial" panose="020B0604020202020204" pitchFamily="34" charset="0"/>
                <a:cs typeface="Arial" panose="020B0604020202020204" pitchFamily="34" charset="0"/>
              </a:rPr>
              <a:t>site.</a:t>
            </a:r>
          </a:p>
          <a:p>
            <a:r>
              <a:rPr lang="en-GB" sz="1600" dirty="0"/>
              <a:t>At the start of September </a:t>
            </a:r>
            <a:r>
              <a:rPr lang="en-GB" sz="1600" dirty="0" smtClean="0"/>
              <a:t>2022, </a:t>
            </a:r>
            <a:r>
              <a:rPr lang="en-GB" sz="1600" dirty="0"/>
              <a:t>there </a:t>
            </a:r>
            <a:r>
              <a:rPr lang="en-GB" sz="1600" dirty="0" smtClean="0"/>
              <a:t>were 224 </a:t>
            </a:r>
            <a:r>
              <a:rPr lang="en-GB" sz="1600" dirty="0"/>
              <a:t>EHE pupils </a:t>
            </a:r>
            <a:r>
              <a:rPr lang="en-GB" sz="1600" dirty="0" smtClean="0"/>
              <a:t>(</a:t>
            </a:r>
            <a:r>
              <a:rPr lang="en-GB" sz="1600" dirty="0"/>
              <a:t> </a:t>
            </a:r>
            <a:r>
              <a:rPr lang="en-GB" sz="1600" dirty="0" smtClean="0"/>
              <a:t>1 of </a:t>
            </a:r>
            <a:r>
              <a:rPr lang="en-GB" sz="1600" dirty="0"/>
              <a:t>which </a:t>
            </a:r>
            <a:r>
              <a:rPr lang="en-GB" sz="1600" dirty="0" smtClean="0"/>
              <a:t>is </a:t>
            </a:r>
            <a:r>
              <a:rPr lang="en-GB" sz="1600" dirty="0"/>
              <a:t>not statutory school age yet, </a:t>
            </a:r>
            <a:r>
              <a:rPr lang="en-GB" sz="1600" dirty="0" smtClean="0"/>
              <a:t>1 </a:t>
            </a:r>
            <a:r>
              <a:rPr lang="en-GB" sz="1600" dirty="0"/>
              <a:t>known to safeguarding and </a:t>
            </a:r>
            <a:r>
              <a:rPr lang="en-GB" sz="1600" dirty="0" smtClean="0"/>
              <a:t>6 </a:t>
            </a:r>
            <a:r>
              <a:rPr lang="en-GB" sz="1600" dirty="0"/>
              <a:t>have an EHCP)</a:t>
            </a:r>
          </a:p>
        </p:txBody>
      </p:sp>
    </p:spTree>
    <p:extLst>
      <p:ext uri="{BB962C8B-B14F-4D97-AF65-F5344CB8AC3E}">
        <p14:creationId xmlns:p14="http://schemas.microsoft.com/office/powerpoint/2010/main" val="1817713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4B4E8D-DE2F-4FE9-8726-2029D7F83309}"/>
              </a:ext>
            </a:extLst>
          </p:cNvPr>
          <p:cNvSpPr>
            <a:spLocks noGrp="1"/>
          </p:cNvSpPr>
          <p:nvPr>
            <p:ph type="sldNum" sz="quarter" idx="4"/>
          </p:nvPr>
        </p:nvSpPr>
        <p:spPr/>
        <p:txBody>
          <a:bodyPr/>
          <a:lstStyle/>
          <a:p>
            <a:r>
              <a:rPr lang="en-GB" dirty="0"/>
              <a:t>6</a:t>
            </a:r>
          </a:p>
        </p:txBody>
      </p:sp>
      <p:sp>
        <p:nvSpPr>
          <p:cNvPr id="5" name="Title 4">
            <a:extLst>
              <a:ext uri="{FF2B5EF4-FFF2-40B4-BE49-F238E27FC236}">
                <a16:creationId xmlns:a16="http://schemas.microsoft.com/office/drawing/2014/main" id="{BC29F38A-9FD7-4FA1-8471-8A9B0B91765C}"/>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Number of new </a:t>
            </a:r>
            <a:r>
              <a:rPr lang="en-GB" dirty="0">
                <a:latin typeface="Arial" panose="020B0604020202020204" pitchFamily="34" charset="0"/>
                <a:cs typeface="Arial" panose="020B0604020202020204" pitchFamily="34" charset="0"/>
              </a:rPr>
              <a:t>EH</a:t>
            </a:r>
            <a:r>
              <a:rPr lang="en-GB" sz="3200" dirty="0">
                <a:latin typeface="Arial" panose="020B0604020202020204" pitchFamily="34" charset="0"/>
                <a:cs typeface="Arial" panose="020B0604020202020204" pitchFamily="34" charset="0"/>
              </a:rPr>
              <a:t>E </a:t>
            </a:r>
            <a:r>
              <a:rPr lang="en-GB"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otifications</a:t>
            </a:r>
            <a:endParaRPr lang="en-GB" dirty="0"/>
          </a:p>
        </p:txBody>
      </p:sp>
      <p:sp>
        <p:nvSpPr>
          <p:cNvPr id="6" name="Text Placeholder 5">
            <a:extLst>
              <a:ext uri="{FF2B5EF4-FFF2-40B4-BE49-F238E27FC236}">
                <a16:creationId xmlns:a16="http://schemas.microsoft.com/office/drawing/2014/main" id="{DB988D8E-1C7D-4AFB-9AF6-A2062B86C335}"/>
              </a:ext>
            </a:extLst>
          </p:cNvPr>
          <p:cNvSpPr>
            <a:spLocks noGrp="1"/>
          </p:cNvSpPr>
          <p:nvPr>
            <p:ph type="body" sz="quarter" idx="14"/>
          </p:nvPr>
        </p:nvSpPr>
        <p:spPr/>
        <p:txBody>
          <a:bodyPr/>
          <a:lstStyle/>
          <a:p>
            <a:r>
              <a:rPr lang="en-GB" dirty="0">
                <a:latin typeface="Arial" panose="020B0604020202020204" pitchFamily="34" charset="0"/>
                <a:cs typeface="Arial" panose="020B0604020202020204" pitchFamily="34" charset="0"/>
              </a:rPr>
              <a:t>A reduction in new referral relative to the high numbers in 2020/21, but still higher than previous years.</a:t>
            </a:r>
            <a:endParaRPr lang="en-GB" sz="1400"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B32A54E9-2E76-4EF6-BEC3-B5BB3EBDA942}"/>
              </a:ext>
            </a:extLst>
          </p:cNvPr>
          <p:cNvGraphicFramePr>
            <a:graphicFrameLocks/>
          </p:cNvGraphicFramePr>
          <p:nvPr>
            <p:extLst>
              <p:ext uri="{D42A27DB-BD31-4B8C-83A1-F6EECF244321}">
                <p14:modId xmlns:p14="http://schemas.microsoft.com/office/powerpoint/2010/main" val="2938619330"/>
              </p:ext>
            </p:extLst>
          </p:nvPr>
        </p:nvGraphicFramePr>
        <p:xfrm>
          <a:off x="278922" y="1726941"/>
          <a:ext cx="6267928" cy="28673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CA19BAA-0096-4489-A845-244022DFE195}"/>
              </a:ext>
            </a:extLst>
          </p:cNvPr>
          <p:cNvSpPr txBox="1"/>
          <p:nvPr/>
        </p:nvSpPr>
        <p:spPr>
          <a:xfrm>
            <a:off x="278922" y="4682897"/>
            <a:ext cx="11534386" cy="1600438"/>
          </a:xfrm>
          <a:prstGeom prst="rect">
            <a:avLst/>
          </a:prstGeom>
          <a:noFill/>
        </p:spPr>
        <p:txBody>
          <a:bodyPr wrap="square">
            <a:spAutoFit/>
          </a:bodyPr>
          <a:lstStyle/>
          <a:p>
            <a:pPr marL="0" indent="0">
              <a:buNone/>
            </a:pPr>
            <a:r>
              <a:rPr lang="en-GB" sz="1400" dirty="0">
                <a:latin typeface="Arial" panose="020B0604020202020204" pitchFamily="34" charset="0"/>
                <a:cs typeface="Arial" panose="020B0604020202020204" pitchFamily="34" charset="0"/>
              </a:rPr>
              <a:t>In 2021/22, there were 134 new EHE notifications.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This was 50 fewer than in 2020/21 (higher numbers linked to the ending of covid lockdowns and anxiety around attending school), though still represents an increase on other previous years.</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As in previous year, the highest number of new notifications occur in the Autumn term, with 28 occurring in September alone).</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Spring and Summer notifications are similar, at around 35 each term.</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There were 328 total cases in 2021/22 (including new notifications, open cases and closed cases)</a:t>
            </a:r>
          </a:p>
          <a:p>
            <a:pPr marL="0" indent="0">
              <a:buNone/>
            </a:pPr>
            <a:endParaRPr lang="en-GB" sz="1400" dirty="0">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418B9266-981A-452A-ABE9-50C112CDA1AF}"/>
              </a:ext>
            </a:extLst>
          </p:cNvPr>
          <p:cNvGraphicFramePr>
            <a:graphicFrameLocks/>
          </p:cNvGraphicFramePr>
          <p:nvPr>
            <p:extLst>
              <p:ext uri="{D42A27DB-BD31-4B8C-83A1-F6EECF244321}">
                <p14:modId xmlns:p14="http://schemas.microsoft.com/office/powerpoint/2010/main" val="2340261735"/>
              </p:ext>
            </p:extLst>
          </p:nvPr>
        </p:nvGraphicFramePr>
        <p:xfrm>
          <a:off x="6546850" y="1726941"/>
          <a:ext cx="3711966" cy="28673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6872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4B4E8D-DE2F-4FE9-8726-2029D7F83309}"/>
              </a:ext>
            </a:extLst>
          </p:cNvPr>
          <p:cNvSpPr>
            <a:spLocks noGrp="1"/>
          </p:cNvSpPr>
          <p:nvPr>
            <p:ph type="sldNum" sz="quarter" idx="4"/>
          </p:nvPr>
        </p:nvSpPr>
        <p:spPr/>
        <p:txBody>
          <a:bodyPr/>
          <a:lstStyle/>
          <a:p>
            <a:r>
              <a:rPr lang="en-GB" dirty="0"/>
              <a:t>6</a:t>
            </a:r>
          </a:p>
        </p:txBody>
      </p:sp>
      <p:sp>
        <p:nvSpPr>
          <p:cNvPr id="4" name="Text Placeholder 3">
            <a:extLst>
              <a:ext uri="{FF2B5EF4-FFF2-40B4-BE49-F238E27FC236}">
                <a16:creationId xmlns:a16="http://schemas.microsoft.com/office/drawing/2014/main" id="{6C6A6B36-7558-456A-AB68-A7E213720ABE}"/>
              </a:ext>
            </a:extLst>
          </p:cNvPr>
          <p:cNvSpPr>
            <a:spLocks noGrp="1"/>
          </p:cNvSpPr>
          <p:nvPr>
            <p:ph type="body" sz="quarter" idx="13"/>
          </p:nvPr>
        </p:nvSpPr>
        <p:spPr>
          <a:xfrm>
            <a:off x="6180286" y="1983264"/>
            <a:ext cx="5688568" cy="1445736"/>
          </a:xfrm>
        </p:spPr>
        <p:txBody>
          <a:bodyPr/>
          <a:lstStyle/>
          <a:p>
            <a:r>
              <a:rPr lang="en-GB" sz="1400" dirty="0">
                <a:latin typeface="Arial" panose="020B0604020202020204" pitchFamily="34" charset="0"/>
                <a:cs typeface="Arial" panose="020B0604020202020204" pitchFamily="34" charset="0"/>
              </a:rPr>
              <a:t>2021-22 had the second highest level of EHE referrals both new and existing cases in Camden in recent years.</a:t>
            </a:r>
          </a:p>
          <a:p>
            <a:r>
              <a:rPr lang="en-GB" sz="1400" dirty="0"/>
              <a:t>National estimates, from the Association of Directors of Children Services (ADCS) survey of EHE pupil in 2020, show a similar pattern, though numbers continued to rise nationally by 7% on 2020 data..</a:t>
            </a:r>
            <a:endParaRPr lang="en-GB" sz="1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C29F38A-9FD7-4FA1-8471-8A9B0B91765C}"/>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Number of </a:t>
            </a:r>
            <a:r>
              <a:rPr lang="en-GB" dirty="0">
                <a:latin typeface="Arial" panose="020B0604020202020204" pitchFamily="34" charset="0"/>
                <a:cs typeface="Arial" panose="020B0604020202020204" pitchFamily="34" charset="0"/>
              </a:rPr>
              <a:t>EH</a:t>
            </a:r>
            <a:r>
              <a:rPr lang="en-GB" sz="3200" dirty="0">
                <a:latin typeface="Arial" panose="020B0604020202020204" pitchFamily="34" charset="0"/>
                <a:cs typeface="Arial" panose="020B0604020202020204" pitchFamily="34" charset="0"/>
              </a:rPr>
              <a:t>E </a:t>
            </a:r>
            <a:r>
              <a:rPr lang="en-GB"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otifications</a:t>
            </a:r>
            <a:endParaRPr lang="en-GB" dirty="0"/>
          </a:p>
        </p:txBody>
      </p:sp>
      <p:sp>
        <p:nvSpPr>
          <p:cNvPr id="6" name="Text Placeholder 5">
            <a:extLst>
              <a:ext uri="{FF2B5EF4-FFF2-40B4-BE49-F238E27FC236}">
                <a16:creationId xmlns:a16="http://schemas.microsoft.com/office/drawing/2014/main" id="{DB988D8E-1C7D-4AFB-9AF6-A2062B86C335}"/>
              </a:ext>
            </a:extLst>
          </p:cNvPr>
          <p:cNvSpPr>
            <a:spLocks noGrp="1"/>
          </p:cNvSpPr>
          <p:nvPr>
            <p:ph type="body" sz="quarter" idx="14"/>
          </p:nvPr>
        </p:nvSpPr>
        <p:spPr/>
        <p:txBody>
          <a:bodyPr/>
          <a:lstStyle/>
          <a:p>
            <a:r>
              <a:rPr lang="en-GB" sz="1400" dirty="0">
                <a:latin typeface="Arial" panose="020B0604020202020204" pitchFamily="34" charset="0"/>
                <a:cs typeface="Arial" panose="020B0604020202020204" pitchFamily="34" charset="0"/>
              </a:rPr>
              <a:t>EHE referrals in Camden over last six years show an overall increase, especially in 2020/21 and 2021/22, similar to the national picture (based on the ADCS survey data)</a:t>
            </a:r>
          </a:p>
        </p:txBody>
      </p:sp>
      <p:graphicFrame>
        <p:nvGraphicFramePr>
          <p:cNvPr id="8" name="Chart 7"/>
          <p:cNvGraphicFramePr>
            <a:graphicFrameLocks/>
          </p:cNvGraphicFramePr>
          <p:nvPr>
            <p:extLst>
              <p:ext uri="{D42A27DB-BD31-4B8C-83A1-F6EECF244321}">
                <p14:modId xmlns:p14="http://schemas.microsoft.com/office/powerpoint/2010/main" val="3751981733"/>
              </p:ext>
            </p:extLst>
          </p:nvPr>
        </p:nvGraphicFramePr>
        <p:xfrm>
          <a:off x="278922" y="1739960"/>
          <a:ext cx="5688568" cy="251771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3">
            <a:extLst>
              <a:ext uri="{FF2B5EF4-FFF2-40B4-BE49-F238E27FC236}">
                <a16:creationId xmlns:a16="http://schemas.microsoft.com/office/drawing/2014/main" id="{A88FBB80-FCD9-4652-8F7E-E535BF3F04CD}"/>
              </a:ext>
            </a:extLst>
          </p:cNvPr>
          <p:cNvSpPr txBox="1">
            <a:spLocks/>
          </p:cNvSpPr>
          <p:nvPr/>
        </p:nvSpPr>
        <p:spPr>
          <a:xfrm>
            <a:off x="6180286" y="5676900"/>
            <a:ext cx="5732792" cy="936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800"/>
              </a:spcBef>
              <a:buClr>
                <a:schemeClr val="accent3"/>
              </a:buClr>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3"/>
              </a:buClr>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3"/>
              </a:buClr>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3"/>
              </a:buClr>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3"/>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graphicFrame>
        <p:nvGraphicFramePr>
          <p:cNvPr id="10" name="Chart 9">
            <a:extLst>
              <a:ext uri="{FF2B5EF4-FFF2-40B4-BE49-F238E27FC236}">
                <a16:creationId xmlns:a16="http://schemas.microsoft.com/office/drawing/2014/main" id="{E494E1F4-991D-42F4-B02C-7F5AA01EF309}"/>
              </a:ext>
            </a:extLst>
          </p:cNvPr>
          <p:cNvGraphicFramePr>
            <a:graphicFrameLocks/>
          </p:cNvGraphicFramePr>
          <p:nvPr>
            <p:extLst>
              <p:ext uri="{D42A27DB-BD31-4B8C-83A1-F6EECF244321}">
                <p14:modId xmlns:p14="http://schemas.microsoft.com/office/powerpoint/2010/main" val="3708128548"/>
              </p:ext>
            </p:extLst>
          </p:nvPr>
        </p:nvGraphicFramePr>
        <p:xfrm>
          <a:off x="278922" y="4257675"/>
          <a:ext cx="5688568" cy="2517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2838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GB" dirty="0"/>
              <a:t>Parents choosing to educate at home is the largest reason in Camden last year, and accounts for almost 80% on the reasons.</a:t>
            </a:r>
          </a:p>
        </p:txBody>
      </p:sp>
      <p:sp>
        <p:nvSpPr>
          <p:cNvPr id="10" name="Title 7">
            <a:extLst>
              <a:ext uri="{FF2B5EF4-FFF2-40B4-BE49-F238E27FC236}">
                <a16:creationId xmlns:a16="http://schemas.microsoft.com/office/drawing/2014/main" id="{4A246DE5-4491-4833-B032-3A02162C001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Reasons parents choose to EHE </a:t>
            </a:r>
            <a:endParaRPr lang="en-GB" dirty="0"/>
          </a:p>
        </p:txBody>
      </p:sp>
      <p:sp>
        <p:nvSpPr>
          <p:cNvPr id="4" name="Slide Number Placeholder 3"/>
          <p:cNvSpPr>
            <a:spLocks noGrp="1"/>
          </p:cNvSpPr>
          <p:nvPr>
            <p:ph type="sldNum" sz="quarter" idx="4"/>
          </p:nvPr>
        </p:nvSpPr>
        <p:spPr/>
        <p:txBody>
          <a:bodyPr/>
          <a:lstStyle/>
          <a:p>
            <a:r>
              <a:rPr lang="en-GB" dirty="0"/>
              <a:t>8</a:t>
            </a:r>
          </a:p>
        </p:txBody>
      </p:sp>
      <p:sp>
        <p:nvSpPr>
          <p:cNvPr id="8" name="TextBox 7">
            <a:extLst>
              <a:ext uri="{FF2B5EF4-FFF2-40B4-BE49-F238E27FC236}">
                <a16:creationId xmlns:a16="http://schemas.microsoft.com/office/drawing/2014/main" id="{69EF8604-8734-412D-89B3-592739352E35}"/>
              </a:ext>
            </a:extLst>
          </p:cNvPr>
          <p:cNvSpPr txBox="1"/>
          <p:nvPr/>
        </p:nvSpPr>
        <p:spPr>
          <a:xfrm>
            <a:off x="209156" y="2102922"/>
            <a:ext cx="4265757" cy="1815882"/>
          </a:xfrm>
          <a:prstGeom prst="rect">
            <a:avLst/>
          </a:prstGeom>
          <a:noFill/>
        </p:spPr>
        <p:txBody>
          <a:bodyPr wrap="square">
            <a:spAutoFit/>
          </a:bodyPr>
          <a:lstStyle/>
          <a:p>
            <a:pPr marL="171450" indent="-171450">
              <a:buFont typeface="Arial" panose="020B0604020202020204" pitchFamily="34" charset="0"/>
              <a:buChar char="•"/>
            </a:pPr>
            <a:r>
              <a:rPr lang="en-GB" sz="1400" dirty="0"/>
              <a:t>Parents electing to educate at home accounted for almost 78%, much higher than in previous years, when it was around 65%).</a:t>
            </a:r>
          </a:p>
          <a:p>
            <a:pPr marL="171450" indent="-171450">
              <a:buFont typeface="Arial" panose="020B0604020202020204" pitchFamily="34" charset="0"/>
              <a:buChar char="•"/>
            </a:pPr>
            <a:r>
              <a:rPr lang="en-GB" sz="1400" dirty="0"/>
              <a:t>Short-term intervention / stop-gap account for nearly 10% of notifications.</a:t>
            </a:r>
          </a:p>
          <a:p>
            <a:pPr marL="171450" indent="-171450">
              <a:buFont typeface="Arial" panose="020B0604020202020204" pitchFamily="34" charset="0"/>
              <a:buChar char="•"/>
            </a:pPr>
            <a:r>
              <a:rPr lang="en-GB" sz="1400" dirty="0"/>
              <a:t>Covid-19 health concerns has reduced from 12% of new notifications in 2020-21 to 1% in 2021-22.</a:t>
            </a:r>
          </a:p>
          <a:p>
            <a:pPr marL="171450" indent="-171450">
              <a:buFont typeface="Arial" panose="020B0604020202020204" pitchFamily="34" charset="0"/>
              <a:buChar char="•"/>
            </a:pPr>
            <a:endParaRPr lang="en-GB" sz="1400" dirty="0"/>
          </a:p>
        </p:txBody>
      </p:sp>
      <p:pic>
        <p:nvPicPr>
          <p:cNvPr id="7" name="Picture 6">
            <a:extLst>
              <a:ext uri="{FF2B5EF4-FFF2-40B4-BE49-F238E27FC236}">
                <a16:creationId xmlns:a16="http://schemas.microsoft.com/office/drawing/2014/main" id="{AF66621D-1D07-4B1D-BD3D-4B387F480B46}"/>
              </a:ext>
            </a:extLst>
          </p:cNvPr>
          <p:cNvPicPr>
            <a:picLocks noChangeAspect="1"/>
          </p:cNvPicPr>
          <p:nvPr/>
        </p:nvPicPr>
        <p:blipFill>
          <a:blip r:embed="rId3"/>
          <a:stretch>
            <a:fillRect/>
          </a:stretch>
        </p:blipFill>
        <p:spPr>
          <a:xfrm>
            <a:off x="4474913" y="1799393"/>
            <a:ext cx="7438164" cy="3807934"/>
          </a:xfrm>
          <a:prstGeom prst="rect">
            <a:avLst/>
          </a:prstGeom>
        </p:spPr>
      </p:pic>
    </p:spTree>
    <p:extLst>
      <p:ext uri="{BB962C8B-B14F-4D97-AF65-F5344CB8AC3E}">
        <p14:creationId xmlns:p14="http://schemas.microsoft.com/office/powerpoint/2010/main" val="4241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4B4E8D-DE2F-4FE9-8726-2029D7F83309}"/>
              </a:ext>
            </a:extLst>
          </p:cNvPr>
          <p:cNvSpPr>
            <a:spLocks noGrp="1"/>
          </p:cNvSpPr>
          <p:nvPr>
            <p:ph type="sldNum" sz="quarter" idx="4"/>
          </p:nvPr>
        </p:nvSpPr>
        <p:spPr/>
        <p:txBody>
          <a:bodyPr/>
          <a:lstStyle/>
          <a:p>
            <a:r>
              <a:rPr lang="en-GB" dirty="0"/>
              <a:t>6</a:t>
            </a:r>
          </a:p>
        </p:txBody>
      </p:sp>
      <p:sp>
        <p:nvSpPr>
          <p:cNvPr id="5" name="Title 4">
            <a:extLst>
              <a:ext uri="{FF2B5EF4-FFF2-40B4-BE49-F238E27FC236}">
                <a16:creationId xmlns:a16="http://schemas.microsoft.com/office/drawing/2014/main" id="{BC29F38A-9FD7-4FA1-8471-8A9B0B91765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Length of time EHE</a:t>
            </a:r>
            <a:endParaRPr lang="en-GB" dirty="0"/>
          </a:p>
        </p:txBody>
      </p:sp>
      <p:sp>
        <p:nvSpPr>
          <p:cNvPr id="6" name="Text Placeholder 5">
            <a:extLst>
              <a:ext uri="{FF2B5EF4-FFF2-40B4-BE49-F238E27FC236}">
                <a16:creationId xmlns:a16="http://schemas.microsoft.com/office/drawing/2014/main" id="{DB988D8E-1C7D-4AFB-9AF6-A2062B86C335}"/>
              </a:ext>
            </a:extLst>
          </p:cNvPr>
          <p:cNvSpPr>
            <a:spLocks noGrp="1"/>
          </p:cNvSpPr>
          <p:nvPr>
            <p:ph type="body" sz="quarter" idx="14"/>
          </p:nvPr>
        </p:nvSpPr>
        <p:spPr/>
        <p:txBody>
          <a:bodyPr/>
          <a:lstStyle/>
          <a:p>
            <a:r>
              <a:rPr lang="en-GB" dirty="0">
                <a:latin typeface="Arial" panose="020B0604020202020204" pitchFamily="34" charset="0"/>
                <a:cs typeface="Arial" panose="020B0604020202020204" pitchFamily="34" charset="0"/>
              </a:rPr>
              <a:t>Increase in the number of EHE notifications in recent years, especially in the Autumn term</a:t>
            </a:r>
            <a:endParaRPr lang="en-GB"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A19BAA-0096-4489-A845-244022DFE195}"/>
              </a:ext>
            </a:extLst>
          </p:cNvPr>
          <p:cNvSpPr txBox="1"/>
          <p:nvPr/>
        </p:nvSpPr>
        <p:spPr>
          <a:xfrm>
            <a:off x="278922" y="1739960"/>
            <a:ext cx="11534386" cy="2246769"/>
          </a:xfrm>
          <a:prstGeom prst="rect">
            <a:avLst/>
          </a:prstGeom>
          <a:noFill/>
        </p:spPr>
        <p:txBody>
          <a:bodyPr wrap="square">
            <a:spAutoFit/>
          </a:bodyPr>
          <a:lstStyle/>
          <a:p>
            <a:pPr marL="0" indent="0">
              <a:buNone/>
            </a:pPr>
            <a:r>
              <a:rPr lang="en-GB" sz="1400" dirty="0">
                <a:latin typeface="Arial" panose="020B0604020202020204" pitchFamily="34" charset="0"/>
                <a:cs typeface="Arial" panose="020B0604020202020204" pitchFamily="34" charset="0"/>
              </a:rPr>
              <a:t>Whilst there are cases opening and closing throughout any given year, there are a large number of children who remain EHE for more than a term.</a:t>
            </a:r>
          </a:p>
          <a:p>
            <a:pPr marL="0" indent="0">
              <a:buNone/>
            </a:pPr>
            <a:endParaRPr lang="en-GB" sz="1400" dirty="0">
              <a:solidFill>
                <a:srgbClr val="FF0000"/>
              </a:solidFill>
              <a:latin typeface="Arial" panose="020B0604020202020204" pitchFamily="34" charset="0"/>
              <a:cs typeface="Arial" panose="020B0604020202020204" pitchFamily="34" charset="0"/>
            </a:endParaRPr>
          </a:p>
          <a:p>
            <a:pPr marL="0" indent="0">
              <a:buNone/>
            </a:pPr>
            <a:r>
              <a:rPr lang="en-GB" sz="1400" b="1" dirty="0">
                <a:solidFill>
                  <a:schemeClr val="accent3"/>
                </a:solidFill>
                <a:latin typeface="Arial" panose="020B0604020202020204" pitchFamily="34" charset="0"/>
                <a:cs typeface="Arial" panose="020B0604020202020204" pitchFamily="34" charset="0"/>
              </a:rPr>
              <a:t>Length of time as EHE – open cases</a:t>
            </a:r>
          </a:p>
          <a:p>
            <a:pPr marL="0" indent="0">
              <a:buNone/>
            </a:pPr>
            <a:r>
              <a:rPr lang="en-GB" sz="1400" dirty="0">
                <a:latin typeface="Arial" panose="020B0604020202020204" pitchFamily="34" charset="0"/>
                <a:cs typeface="Arial" panose="020B0604020202020204" pitchFamily="34" charset="0"/>
              </a:rPr>
              <a:t>Of cases that remained EHE during 2021/22, 42% of them were opened during 2021/22.  20 cases had been open for more than 5 years</a:t>
            </a:r>
          </a:p>
          <a:p>
            <a:pPr marL="0" indent="0">
              <a:buNone/>
            </a:pPr>
            <a:endParaRPr lang="en-GB" sz="1400" dirty="0">
              <a:solidFill>
                <a:srgbClr val="FF0000"/>
              </a:solidFill>
              <a:latin typeface="Arial" panose="020B0604020202020204" pitchFamily="34" charset="0"/>
              <a:cs typeface="Arial" panose="020B0604020202020204" pitchFamily="34" charset="0"/>
            </a:endParaRPr>
          </a:p>
          <a:p>
            <a:pPr marL="0" indent="0">
              <a:buNone/>
            </a:pPr>
            <a:r>
              <a:rPr lang="en-GB" sz="1400" b="1" dirty="0">
                <a:solidFill>
                  <a:schemeClr val="accent3"/>
                </a:solidFill>
                <a:latin typeface="Arial" panose="020B0604020202020204" pitchFamily="34" charset="0"/>
                <a:cs typeface="Arial" panose="020B0604020202020204" pitchFamily="34" charset="0"/>
              </a:rPr>
              <a:t>Length of time as EHE – closed cases</a:t>
            </a:r>
          </a:p>
          <a:p>
            <a:pPr marL="0" indent="0">
              <a:buNone/>
            </a:pPr>
            <a:r>
              <a:rPr lang="en-GB" sz="1400" dirty="0">
                <a:latin typeface="Arial" panose="020B0604020202020204" pitchFamily="34" charset="0"/>
                <a:cs typeface="Arial" panose="020B0604020202020204" pitchFamily="34" charset="0"/>
              </a:rPr>
              <a:t>Of cases that closed during 2021/22, 38% had only been EHE since the start of 2021/22.  A further 45% of these had opened in 2020/21 (this high proportion closing corresponds with a big increase in numbers of new notifications in 2020/21).  Very few of those open for more than two years closed.</a:t>
            </a:r>
          </a:p>
        </p:txBody>
      </p:sp>
      <p:graphicFrame>
        <p:nvGraphicFramePr>
          <p:cNvPr id="10" name="Chart 9">
            <a:extLst>
              <a:ext uri="{FF2B5EF4-FFF2-40B4-BE49-F238E27FC236}">
                <a16:creationId xmlns:a16="http://schemas.microsoft.com/office/drawing/2014/main" id="{DA277DF9-AC88-4E94-A83D-B3AA21A0CCD4}"/>
              </a:ext>
            </a:extLst>
          </p:cNvPr>
          <p:cNvGraphicFramePr/>
          <p:nvPr>
            <p:extLst>
              <p:ext uri="{D42A27DB-BD31-4B8C-83A1-F6EECF244321}">
                <p14:modId xmlns:p14="http://schemas.microsoft.com/office/powerpoint/2010/main" val="1790891580"/>
              </p:ext>
            </p:extLst>
          </p:nvPr>
        </p:nvGraphicFramePr>
        <p:xfrm>
          <a:off x="365760" y="3986729"/>
          <a:ext cx="3830320" cy="28042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00C3FF24-3C3A-405E-AC83-ABB028C04425}"/>
              </a:ext>
            </a:extLst>
          </p:cNvPr>
          <p:cNvGraphicFramePr/>
          <p:nvPr>
            <p:extLst>
              <p:ext uri="{D42A27DB-BD31-4B8C-83A1-F6EECF244321}">
                <p14:modId xmlns:p14="http://schemas.microsoft.com/office/powerpoint/2010/main" val="949568800"/>
              </p:ext>
            </p:extLst>
          </p:nvPr>
        </p:nvGraphicFramePr>
        <p:xfrm>
          <a:off x="4572000" y="3986729"/>
          <a:ext cx="3830320" cy="2804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9197143"/>
      </p:ext>
    </p:extLst>
  </p:cSld>
  <p:clrMapOvr>
    <a:masterClrMapping/>
  </p:clrMapOvr>
</p:sld>
</file>

<file path=ppt/theme/theme1.xml><?xml version="1.0" encoding="utf-8"?>
<a:theme xmlns:a="http://schemas.openxmlformats.org/drawingml/2006/main" name="Intro 1">
  <a:themeElements>
    <a:clrScheme name="Camden Learning Report">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000000"/>
      </a:hlink>
      <a:folHlink>
        <a:srgbClr val="954F72"/>
      </a:folHlink>
    </a:clrScheme>
    <a:fontScheme name="Camden 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nk 1">
  <a:themeElements>
    <a:clrScheme name="Camden Learning">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FFF042"/>
      </a:hlink>
      <a:folHlink>
        <a:srgbClr val="954F72"/>
      </a:folHlink>
    </a:clrScheme>
    <a:fontScheme name="Camden 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1">
  <a:themeElements>
    <a:clrScheme name="Camden Learning">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FFF042"/>
      </a:hlink>
      <a:folHlink>
        <a:srgbClr val="954F72"/>
      </a:folHlink>
    </a:clrScheme>
    <a:fontScheme name="Camden 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urple 1">
  <a:themeElements>
    <a:clrScheme name="Camden Learning">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FFF042"/>
      </a:hlink>
      <a:folHlink>
        <a:srgbClr val="954F72"/>
      </a:folHlink>
    </a:clrScheme>
    <a:fontScheme name="Camden 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1">
  <a:themeElements>
    <a:clrScheme name="Camden Learning">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FFF042"/>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Appendix">
  <a:themeElements>
    <a:clrScheme name="Camden Learning">
      <a:dk1>
        <a:sysClr val="windowText" lastClr="000000"/>
      </a:dk1>
      <a:lt1>
        <a:sysClr val="window" lastClr="FFFFFF"/>
      </a:lt1>
      <a:dk2>
        <a:srgbClr val="44546A"/>
      </a:dk2>
      <a:lt2>
        <a:srgbClr val="E7E6E6"/>
      </a:lt2>
      <a:accent1>
        <a:srgbClr val="ED6C26"/>
      </a:accent1>
      <a:accent2>
        <a:srgbClr val="E50059"/>
      </a:accent2>
      <a:accent3>
        <a:srgbClr val="283583"/>
      </a:accent3>
      <a:accent4>
        <a:srgbClr val="921C81"/>
      </a:accent4>
      <a:accent5>
        <a:srgbClr val="95D3E7"/>
      </a:accent5>
      <a:accent6>
        <a:srgbClr val="93C467"/>
      </a:accent6>
      <a:hlink>
        <a:srgbClr val="FFF042"/>
      </a:hlink>
      <a:folHlink>
        <a:srgbClr val="954F72"/>
      </a:folHlink>
    </a:clrScheme>
    <a:fontScheme name="Camden 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D6DC44B4FA6E488868BBDAB0E842B2" ma:contentTypeVersion="14" ma:contentTypeDescription="Create a new document." ma:contentTypeScope="" ma:versionID="2bfa3210fc1d747f716995e921432d48">
  <xsd:schema xmlns:xsd="http://www.w3.org/2001/XMLSchema" xmlns:xs="http://www.w3.org/2001/XMLSchema" xmlns:p="http://schemas.microsoft.com/office/2006/metadata/properties" xmlns:ns3="360c65b0-1cc5-427a-8427-4bd291ec2a6a" xmlns:ns4="1848a915-f24d-4e68-9840-56e7bc0b9b3f" targetNamespace="http://schemas.microsoft.com/office/2006/metadata/properties" ma:root="true" ma:fieldsID="dd34baeecfd3fe4aa83a62e7904706bb" ns3:_="" ns4:_="">
    <xsd:import namespace="360c65b0-1cc5-427a-8427-4bd291ec2a6a"/>
    <xsd:import namespace="1848a915-f24d-4e68-9840-56e7bc0b9b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0c65b0-1cc5-427a-8427-4bd291ec2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48a915-f24d-4e68-9840-56e7bc0b9b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BB1ECD-9C80-494C-AE68-968ACE1ED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0c65b0-1cc5-427a-8427-4bd291ec2a6a"/>
    <ds:schemaRef ds:uri="1848a915-f24d-4e68-9840-56e7bc0b9b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EA96D5-A5FA-4A58-9927-284D6F0A1F19}">
  <ds:schemaRefs>
    <ds:schemaRef ds:uri="http://schemas.microsoft.com/sharepoint/v3/contenttype/forms"/>
  </ds:schemaRefs>
</ds:datastoreItem>
</file>

<file path=customXml/itemProps3.xml><?xml version="1.0" encoding="utf-8"?>
<ds:datastoreItem xmlns:ds="http://schemas.openxmlformats.org/officeDocument/2006/customXml" ds:itemID="{F00C0334-4048-49BF-A4B8-5F68B74A886B}">
  <ds:schemaRefs>
    <ds:schemaRef ds:uri="http://purl.org/dc/terms/"/>
    <ds:schemaRef ds:uri="http://schemas.openxmlformats.org/package/2006/metadata/core-properties"/>
    <ds:schemaRef ds:uri="http://schemas.microsoft.com/office/2006/documentManagement/types"/>
    <ds:schemaRef ds:uri="360c65b0-1cc5-427a-8427-4bd291ec2a6a"/>
    <ds:schemaRef ds:uri="http://purl.org/dc/elements/1.1/"/>
    <ds:schemaRef ds:uri="http://schemas.microsoft.com/office/2006/metadata/properties"/>
    <ds:schemaRef ds:uri="http://schemas.microsoft.com/office/infopath/2007/PartnerControls"/>
    <ds:schemaRef ds:uri="1848a915-f24d-4e68-9840-56e7bc0b9b3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2196</TotalTime>
  <Words>1712</Words>
  <Application>Microsoft Office PowerPoint</Application>
  <PresentationFormat>Widescreen</PresentationFormat>
  <Paragraphs>129</Paragraphs>
  <Slides>13</Slides>
  <Notes>8</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13</vt:i4>
      </vt:variant>
    </vt:vector>
  </HeadingPairs>
  <TitlesOfParts>
    <vt:vector size="21" baseType="lpstr">
      <vt:lpstr>Arial</vt:lpstr>
      <vt:lpstr>Calibri</vt:lpstr>
      <vt:lpstr>Intro 1</vt:lpstr>
      <vt:lpstr>Pink 1</vt:lpstr>
      <vt:lpstr>Blue 1</vt:lpstr>
      <vt:lpstr>Purple 1</vt:lpstr>
      <vt:lpstr>Title 1</vt:lpstr>
      <vt:lpstr>Appendix</vt:lpstr>
      <vt:lpstr>PowerPoint Presentation</vt:lpstr>
      <vt:lpstr> EHE Statutory Guidance and Context </vt:lpstr>
      <vt:lpstr> Camden Children Services’ Ofsted report  June 2022 states:  </vt:lpstr>
      <vt:lpstr>2021-22 Data Analysis</vt:lpstr>
      <vt:lpstr>Headlines 2021/22</vt:lpstr>
      <vt:lpstr>Number of new EHE Notifications</vt:lpstr>
      <vt:lpstr>Number of EHE notifications</vt:lpstr>
      <vt:lpstr>Reasons parents choose to EHE </vt:lpstr>
      <vt:lpstr>Length of time EHE</vt:lpstr>
      <vt:lpstr>Vulnerabilities of new cases</vt:lpstr>
      <vt:lpstr>Goals and Next Steps </vt:lpstr>
      <vt:lpstr>Goals Achieved 2021/22</vt:lpstr>
      <vt:lpstr>Plans for 2022/2023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Abbey, Jon</dc:creator>
  <cp:lastModifiedBy>Donna Dean</cp:lastModifiedBy>
  <cp:revision>122</cp:revision>
  <dcterms:created xsi:type="dcterms:W3CDTF">2021-02-04T10:36:52Z</dcterms:created>
  <dcterms:modified xsi:type="dcterms:W3CDTF">2022-11-06T08:42:44Z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0x0101000BD6DC44B4FA6E488868BBDAB0E842B2</vt:lpwstr>
  </property>
</Properties>
</file>